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2" autoAdjust="0"/>
  </p:normalViewPr>
  <p:slideViewPr>
    <p:cSldViewPr>
      <p:cViewPr>
        <p:scale>
          <a:sx n="107" d="100"/>
          <a:sy n="107" d="100"/>
        </p:scale>
        <p:origin x="-1734" y="-1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36465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5" name="Shape 235"/>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102" name="Shape 1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109" name="Shape 1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123" name="Shape 1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lt1"/>
              </a:buClr>
              <a:buFont typeface="Calibri"/>
              <a:buNone/>
              <a:defRPr sz="4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1pPr>
            <a:lvl2pPr marL="457200" marR="0" lvl="1" indent="0" algn="l" rtl="0">
              <a:spcBef>
                <a:spcPts val="360"/>
              </a:spcBef>
              <a:buClr>
                <a:schemeClr val="lt1"/>
              </a:buClr>
              <a:buFont typeface="Arial"/>
              <a:buNone/>
              <a:defRPr sz="1800" b="0" i="0" u="none" strike="noStrike" cap="none">
                <a:solidFill>
                  <a:schemeClr val="lt1"/>
                </a:solidFill>
                <a:latin typeface="Calibri"/>
                <a:ea typeface="Calibri"/>
                <a:cs typeface="Calibri"/>
                <a:sym typeface="Calibri"/>
              </a:defRPr>
            </a:lvl2pPr>
            <a:lvl3pPr marL="914400" marR="0" lvl="2" indent="0" algn="l" rtl="0">
              <a:spcBef>
                <a:spcPts val="320"/>
              </a:spcBef>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Shape 87"/>
        <p:cNvGrpSpPr/>
        <p:nvPr/>
      </p:nvGrpSpPr>
      <p:grpSpPr>
        <a:xfrm>
          <a:off x="0" y="0"/>
          <a:ext cx="0" cy="0"/>
          <a:chOff x="0" y="0"/>
          <a:chExt cx="0" cy="0"/>
        </a:xfrm>
      </p:grpSpPr>
      <p:sp>
        <p:nvSpPr>
          <p:cNvPr id="88" name="Shape 88"/>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59315F"/>
              </a:solidFill>
              <a:latin typeface="Calibri"/>
              <a:ea typeface="Calibri"/>
              <a:cs typeface="Calibri"/>
              <a:sym typeface="Calibri"/>
            </a:endParaRPr>
          </a:p>
        </p:txBody>
      </p:sp>
      <p:sp>
        <p:nvSpPr>
          <p:cNvPr id="89" name="Shape 89"/>
          <p:cNvSpPr txBox="1">
            <a:spLocks noGrp="1"/>
          </p:cNvSpPr>
          <p:nvPr>
            <p:ph type="ctrTitle"/>
          </p:nvPr>
        </p:nvSpPr>
        <p:spPr>
          <a:xfrm>
            <a:off x="757735" y="5415887"/>
            <a:ext cx="7658100" cy="718213"/>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959" b="1"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rPr>
              <a:t>Refugee Sunday 2016</a:t>
            </a:r>
          </a:p>
        </p:txBody>
      </p:sp>
      <p:sp>
        <p:nvSpPr>
          <p:cNvPr id="90" name="Shape 90"/>
          <p:cNvSpPr/>
          <p:nvPr/>
        </p:nvSpPr>
        <p:spPr>
          <a:xfrm>
            <a:off x="1645691" y="6130121"/>
            <a:ext cx="5867400"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rPr>
              <a:t>Caring for God’s </a:t>
            </a:r>
            <a:r>
              <a:rPr lang="en-US" sz="3200" b="0" i="0" u="none" strike="noStrike" cap="none" dirty="0" smtClean="0">
                <a:solidFill>
                  <a:schemeClr val="lt1"/>
                </a:solidFill>
                <a:effectLst>
                  <a:outerShdw blurRad="38100" dist="38100" dir="2700000" algn="tl">
                    <a:srgbClr val="000000">
                      <a:alpha val="43137"/>
                    </a:srgbClr>
                  </a:outerShdw>
                </a:effectLst>
                <a:latin typeface="Arial"/>
                <a:ea typeface="Arial"/>
                <a:cs typeface="Arial"/>
                <a:sym typeface="Arial"/>
              </a:rPr>
              <a:t>image bearers</a:t>
            </a:r>
            <a:endParaRPr lang="en-US" sz="3200" b="0"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pic>
        <p:nvPicPr>
          <p:cNvPr id="91" name="Shape 91"/>
          <p:cNvPicPr preferRelativeResize="0"/>
          <p:nvPr/>
        </p:nvPicPr>
        <p:blipFill rotWithShape="1">
          <a:blip r:embed="rId6">
            <a:alphaModFix/>
          </a:blip>
          <a:srcRect/>
          <a:stretch/>
        </p:blipFill>
        <p:spPr>
          <a:xfrm>
            <a:off x="8153400" y="6470241"/>
            <a:ext cx="906210" cy="260522"/>
          </a:xfrm>
          <a:prstGeom prst="rect">
            <a:avLst/>
          </a:prstGeom>
          <a:noFill/>
          <a:ln>
            <a:noFill/>
          </a:ln>
        </p:spPr>
      </p:pic>
      <p:pic>
        <p:nvPicPr>
          <p:cNvPr id="7" name="056863577-beautiful-acoustic-instrument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0" y="228600"/>
            <a:ext cx="609600" cy="609600"/>
          </a:xfrm>
          <a:prstGeom prst="rect">
            <a:avLst/>
          </a:prstGeom>
        </p:spPr>
      </p:pic>
    </p:spTree>
  </p:cSld>
  <p:clrMapOvr>
    <a:masterClrMapping/>
  </p:clrMapOvr>
  <p:transition spd="slow" advTm="9008">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1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64"/>
        <p:cNvGrpSpPr/>
        <p:nvPr/>
      </p:nvGrpSpPr>
      <p:grpSpPr>
        <a:xfrm>
          <a:off x="0" y="0"/>
          <a:ext cx="0" cy="0"/>
          <a:chOff x="0" y="0"/>
          <a:chExt cx="0" cy="0"/>
        </a:xfrm>
      </p:grpSpPr>
      <p:sp>
        <p:nvSpPr>
          <p:cNvPr id="165" name="Shape 165"/>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66" name="Shape 166"/>
          <p:cNvSpPr/>
          <p:nvPr/>
        </p:nvSpPr>
        <p:spPr>
          <a:xfrm>
            <a:off x="22746" y="5489441"/>
            <a:ext cx="8001000" cy="132343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lt1"/>
                </a:solidFill>
                <a:effectLst>
                  <a:outerShdw blurRad="38100" dist="38100" dir="2700000" algn="tl">
                    <a:srgbClr val="000000">
                      <a:alpha val="43137"/>
                    </a:srgbClr>
                  </a:outerShdw>
                </a:effectLst>
                <a:latin typeface="Arial"/>
                <a:ea typeface="Arial"/>
                <a:cs typeface="Arial"/>
                <a:sym typeface="Arial"/>
              </a:rPr>
              <a:t>World Renew is a registered Sponsorship Agreement Holder with the Government of Canada. Since 1979, we have been working with churches and the Canadian public to sponsor and help resettle refugees from all over the world.</a:t>
            </a:r>
          </a:p>
        </p:txBody>
      </p:sp>
      <p:pic>
        <p:nvPicPr>
          <p:cNvPr id="167" name="Shape 167"/>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477">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Shape 173"/>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74" name="Shape 174"/>
          <p:cNvSpPr/>
          <p:nvPr/>
        </p:nvSpPr>
        <p:spPr>
          <a:xfrm>
            <a:off x="22746" y="5550996"/>
            <a:ext cx="8001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lt1"/>
                </a:solidFill>
                <a:effectLst>
                  <a:outerShdw blurRad="38100" dist="38100" dir="2700000" algn="tl">
                    <a:srgbClr val="000000">
                      <a:alpha val="43137"/>
                    </a:srgbClr>
                  </a:outerShdw>
                </a:effectLst>
                <a:latin typeface="Arial"/>
                <a:ea typeface="Arial"/>
                <a:cs typeface="Arial"/>
                <a:sym typeface="Arial"/>
              </a:rPr>
              <a:t>Sponsors agree to financially support—in whole or in partnership with the Canadian government—a refugee family for at least a year after their arrival. </a:t>
            </a:r>
          </a:p>
        </p:txBody>
      </p:sp>
      <p:pic>
        <p:nvPicPr>
          <p:cNvPr id="175" name="Shape 175"/>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751">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80"/>
        <p:cNvGrpSpPr/>
        <p:nvPr/>
      </p:nvGrpSpPr>
      <p:grpSpPr>
        <a:xfrm>
          <a:off x="0" y="0"/>
          <a:ext cx="0" cy="0"/>
          <a:chOff x="0" y="0"/>
          <a:chExt cx="0" cy="0"/>
        </a:xfrm>
      </p:grpSpPr>
      <p:sp>
        <p:nvSpPr>
          <p:cNvPr id="181" name="Shape 181"/>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82" name="Shape 182"/>
          <p:cNvSpPr/>
          <p:nvPr/>
        </p:nvSpPr>
        <p:spPr>
          <a:xfrm>
            <a:off x="34119" y="5597162"/>
            <a:ext cx="800100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dirty="0">
                <a:solidFill>
                  <a:schemeClr val="lt1"/>
                </a:solidFill>
                <a:effectLst>
                  <a:outerShdw blurRad="38100" dist="38100" dir="2700000" algn="tl">
                    <a:srgbClr val="000000">
                      <a:alpha val="43137"/>
                    </a:srgbClr>
                  </a:outerShdw>
                </a:effectLst>
                <a:latin typeface="Arial"/>
                <a:ea typeface="Arial"/>
                <a:cs typeface="Arial"/>
                <a:sym typeface="Arial"/>
              </a:rPr>
              <a:t>The Blended Visa Office Referred (BVOR) Program allows  churches to share the cost of refugee sponsorship with the government.</a:t>
            </a:r>
          </a:p>
        </p:txBody>
      </p:sp>
      <p:pic>
        <p:nvPicPr>
          <p:cNvPr id="183" name="Shape 183"/>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929">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88"/>
        <p:cNvGrpSpPr/>
        <p:nvPr/>
      </p:nvGrpSpPr>
      <p:grpSpPr>
        <a:xfrm>
          <a:off x="0" y="0"/>
          <a:ext cx="0" cy="0"/>
          <a:chOff x="0" y="0"/>
          <a:chExt cx="0" cy="0"/>
        </a:xfrm>
      </p:grpSpPr>
      <p:sp>
        <p:nvSpPr>
          <p:cNvPr id="189" name="Shape 189"/>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90" name="Shape 190"/>
          <p:cNvSpPr/>
          <p:nvPr/>
        </p:nvSpPr>
        <p:spPr>
          <a:xfrm>
            <a:off x="0" y="5735662"/>
            <a:ext cx="8001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effectLst>
                  <a:outerShdw blurRad="38100" dist="38100" dir="2700000" algn="tl">
                    <a:srgbClr val="000000">
                      <a:alpha val="43137"/>
                    </a:srgbClr>
                  </a:outerShdw>
                </a:effectLst>
                <a:latin typeface="Arial"/>
                <a:ea typeface="Arial"/>
                <a:cs typeface="Arial"/>
                <a:sym typeface="Arial"/>
              </a:rPr>
              <a:t>In 2015, World Renew and partners sponsored 184 refugees to come to Canada. </a:t>
            </a:r>
          </a:p>
        </p:txBody>
      </p:sp>
      <p:pic>
        <p:nvPicPr>
          <p:cNvPr id="191" name="Shape 191"/>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7087">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96"/>
        <p:cNvGrpSpPr/>
        <p:nvPr/>
      </p:nvGrpSpPr>
      <p:grpSpPr>
        <a:xfrm>
          <a:off x="0" y="0"/>
          <a:ext cx="0" cy="0"/>
          <a:chOff x="0" y="0"/>
          <a:chExt cx="0" cy="0"/>
        </a:xfrm>
      </p:grpSpPr>
      <p:sp>
        <p:nvSpPr>
          <p:cNvPr id="197" name="Shape 197"/>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98" name="Shape 198"/>
          <p:cNvSpPr/>
          <p:nvPr/>
        </p:nvSpPr>
        <p:spPr>
          <a:xfrm>
            <a:off x="0" y="5674107"/>
            <a:ext cx="80010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effectLst>
                  <a:outerShdw blurRad="38100" dist="38100" dir="2700000" algn="tl">
                    <a:srgbClr val="000000">
                      <a:alpha val="43137"/>
                    </a:srgbClr>
                  </a:outerShdw>
                </a:effectLst>
                <a:latin typeface="Arial"/>
                <a:ea typeface="Arial"/>
                <a:cs typeface="Arial"/>
                <a:sym typeface="Arial"/>
              </a:rPr>
              <a:t>Since January 2016, World Renew has sponsored 105 refugees from Syria.</a:t>
            </a:r>
          </a:p>
        </p:txBody>
      </p:sp>
      <p:pic>
        <p:nvPicPr>
          <p:cNvPr id="199" name="Shape 199"/>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712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204"/>
        <p:cNvGrpSpPr/>
        <p:nvPr/>
      </p:nvGrpSpPr>
      <p:grpSpPr>
        <a:xfrm>
          <a:off x="0" y="0"/>
          <a:ext cx="0" cy="0"/>
          <a:chOff x="0" y="0"/>
          <a:chExt cx="0" cy="0"/>
        </a:xfrm>
      </p:grpSpPr>
      <p:sp>
        <p:nvSpPr>
          <p:cNvPr id="205" name="Shape 205"/>
          <p:cNvSpPr/>
          <p:nvPr/>
        </p:nvSpPr>
        <p:spPr>
          <a:xfrm>
            <a:off x="0" y="4648201"/>
            <a:ext cx="9158785" cy="222686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06" name="Shape 206"/>
          <p:cNvSpPr/>
          <p:nvPr/>
        </p:nvSpPr>
        <p:spPr>
          <a:xfrm>
            <a:off x="0" y="4648201"/>
            <a:ext cx="8153399" cy="221599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“Jesus taught that we should feed the hungry and welcome the stranger. The relationships our church is building with refugees are so enjoyable! Meeting new people, finding out about their customs, their food, their attitudes. It broadens our outlook.”- Eleanor, a refugee sponsor through Willoughby CRC</a:t>
            </a:r>
            <a:r>
              <a:rPr lang="en-US" sz="2300" dirty="0">
                <a:solidFill>
                  <a:schemeClr val="lt1"/>
                </a:solidFill>
                <a:effectLst>
                  <a:outerShdw blurRad="38100" dist="38100" dir="2700000" algn="tl">
                    <a:srgbClr val="000000">
                      <a:alpha val="43137"/>
                    </a:srgbClr>
                  </a:outerShdw>
                </a:effectLst>
              </a:rPr>
              <a:t>, Langley BC</a:t>
            </a:r>
          </a:p>
        </p:txBody>
      </p:sp>
      <p:pic>
        <p:nvPicPr>
          <p:cNvPr id="207" name="Shape 207"/>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5541">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Shape 212"/>
        <p:cNvGrpSpPr/>
        <p:nvPr/>
      </p:nvGrpSpPr>
      <p:grpSpPr>
        <a:xfrm>
          <a:off x="0" y="0"/>
          <a:ext cx="0" cy="0"/>
          <a:chOff x="0" y="0"/>
          <a:chExt cx="0" cy="0"/>
        </a:xfrm>
      </p:grpSpPr>
      <p:sp>
        <p:nvSpPr>
          <p:cNvPr id="213" name="Shape 213"/>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14" name="Shape 214"/>
          <p:cNvSpPr/>
          <p:nvPr/>
        </p:nvSpPr>
        <p:spPr>
          <a:xfrm>
            <a:off x="0" y="5397107"/>
            <a:ext cx="8001000" cy="150810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World </a:t>
            </a:r>
            <a:r>
              <a:rPr lang="en-US" sz="2300" dirty="0" err="1">
                <a:solidFill>
                  <a:schemeClr val="lt1"/>
                </a:solidFill>
                <a:effectLst>
                  <a:outerShdw blurRad="38100" dist="38100" dir="2700000" algn="tl">
                    <a:srgbClr val="000000">
                      <a:alpha val="43137"/>
                    </a:srgbClr>
                  </a:outerShdw>
                </a:effectLst>
                <a:latin typeface="Arial"/>
                <a:ea typeface="Arial"/>
                <a:cs typeface="Arial"/>
                <a:sym typeface="Arial"/>
              </a:rPr>
              <a:t>Renew’s</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 ministry to refugees is made possible through the faithful prayer and support of churches like yours. Thank you for reaching out in love to </a:t>
            </a:r>
            <a:r>
              <a:rPr lang="en-US" sz="2300" dirty="0">
                <a:solidFill>
                  <a:schemeClr val="lt1"/>
                </a:solidFill>
                <a:effectLst>
                  <a:outerShdw blurRad="38100" dist="38100" dir="2700000" algn="tl">
                    <a:srgbClr val="000000">
                      <a:alpha val="43137"/>
                    </a:srgbClr>
                  </a:outerShdw>
                </a:effectLst>
              </a:rPr>
              <a:t>all</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 </a:t>
            </a:r>
            <a:r>
              <a:rPr lang="en-US" sz="2300" dirty="0" smtClean="0">
                <a:solidFill>
                  <a:schemeClr val="lt1"/>
                </a:solidFill>
                <a:effectLst>
                  <a:outerShdw blurRad="38100" dist="38100" dir="2700000" algn="tl">
                    <a:srgbClr val="000000">
                      <a:alpha val="43137"/>
                    </a:srgbClr>
                  </a:outerShdw>
                </a:effectLst>
                <a:latin typeface="Arial"/>
                <a:ea typeface="Arial"/>
                <a:cs typeface="Arial"/>
                <a:sym typeface="Arial"/>
              </a:rPr>
              <a:t>image bearers </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of God.</a:t>
            </a:r>
          </a:p>
        </p:txBody>
      </p:sp>
      <p:pic>
        <p:nvPicPr>
          <p:cNvPr id="215" name="Shape 215"/>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206">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47998" b="-49998"/>
          </a:stretch>
        </a:blipFill>
        <a:effectLst/>
      </p:bgPr>
    </p:bg>
    <p:spTree>
      <p:nvGrpSpPr>
        <p:cNvPr id="1" name="Shape 220"/>
        <p:cNvGrpSpPr/>
        <p:nvPr/>
      </p:nvGrpSpPr>
      <p:grpSpPr>
        <a:xfrm>
          <a:off x="0" y="0"/>
          <a:ext cx="0" cy="0"/>
          <a:chOff x="0" y="0"/>
          <a:chExt cx="0" cy="0"/>
        </a:xfrm>
      </p:grpSpPr>
      <p:sp>
        <p:nvSpPr>
          <p:cNvPr id="221" name="Shape 221"/>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22" name="Shape 222"/>
          <p:cNvSpPr/>
          <p:nvPr/>
        </p:nvSpPr>
        <p:spPr>
          <a:xfrm>
            <a:off x="0" y="5573158"/>
            <a:ext cx="8001000" cy="115600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Do you want to learn more about refugee sponsorship? Call the Refugee Office at World Renew at </a:t>
            </a:r>
            <a:r>
              <a:rPr lang="en-US" sz="2300" b="1" dirty="0">
                <a:solidFill>
                  <a:schemeClr val="lt1"/>
                </a:solidFill>
                <a:effectLst>
                  <a:outerShdw blurRad="38100" dist="38100" dir="2700000" algn="tl">
                    <a:srgbClr val="000000">
                      <a:alpha val="43137"/>
                    </a:srgbClr>
                  </a:outerShdw>
                </a:effectLst>
                <a:latin typeface="Arial"/>
                <a:ea typeface="Arial"/>
                <a:cs typeface="Arial"/>
                <a:sym typeface="Arial"/>
              </a:rPr>
              <a:t>1-800-730-3490</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 or visit our website: </a:t>
            </a:r>
            <a:r>
              <a:rPr lang="en-US" sz="2300" b="1" dirty="0">
                <a:solidFill>
                  <a:schemeClr val="lt1"/>
                </a:solidFill>
                <a:effectLst>
                  <a:outerShdw blurRad="38100" dist="38100" dir="2700000" algn="tl">
                    <a:srgbClr val="000000">
                      <a:alpha val="43137"/>
                    </a:srgbClr>
                  </a:outerShdw>
                </a:effectLst>
                <a:latin typeface="Arial"/>
                <a:ea typeface="Arial"/>
                <a:cs typeface="Arial"/>
                <a:sym typeface="Arial"/>
              </a:rPr>
              <a:t>worldrenew.net/</a:t>
            </a:r>
            <a:r>
              <a:rPr lang="en-US" sz="2300" b="1" dirty="0" err="1">
                <a:solidFill>
                  <a:schemeClr val="lt1"/>
                </a:solidFill>
                <a:effectLst>
                  <a:outerShdw blurRad="38100" dist="38100" dir="2700000" algn="tl">
                    <a:srgbClr val="000000">
                      <a:alpha val="43137"/>
                    </a:srgbClr>
                  </a:outerShdw>
                </a:effectLst>
                <a:latin typeface="Arial"/>
                <a:ea typeface="Arial"/>
                <a:cs typeface="Arial"/>
                <a:sym typeface="Arial"/>
              </a:rPr>
              <a:t>refugeesponsorship</a:t>
            </a:r>
            <a:endParaRPr lang="en-US" sz="2300" b="1"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pic>
        <p:nvPicPr>
          <p:cNvPr id="223" name="Shape 223"/>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23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228"/>
        <p:cNvGrpSpPr/>
        <p:nvPr/>
      </p:nvGrpSpPr>
      <p:grpSpPr>
        <a:xfrm>
          <a:off x="0" y="0"/>
          <a:ext cx="0" cy="0"/>
          <a:chOff x="0" y="0"/>
          <a:chExt cx="0" cy="0"/>
        </a:xfrm>
      </p:grpSpPr>
      <p:sp>
        <p:nvSpPr>
          <p:cNvPr id="229" name="Shape 229"/>
          <p:cNvSpPr/>
          <p:nvPr/>
        </p:nvSpPr>
        <p:spPr>
          <a:xfrm>
            <a:off x="0" y="5105400"/>
            <a:ext cx="9158785" cy="1769661"/>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30" name="Shape 230"/>
          <p:cNvSpPr/>
          <p:nvPr/>
        </p:nvSpPr>
        <p:spPr>
          <a:xfrm>
            <a:off x="-11097" y="5181600"/>
            <a:ext cx="8001000" cy="186204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On World </a:t>
            </a:r>
            <a:r>
              <a:rPr lang="en-US" sz="2300" dirty="0" err="1">
                <a:solidFill>
                  <a:schemeClr val="lt1"/>
                </a:solidFill>
                <a:effectLst>
                  <a:outerShdw blurRad="38100" dist="38100" dir="2700000" algn="tl">
                    <a:srgbClr val="000000">
                      <a:alpha val="43137"/>
                    </a:srgbClr>
                  </a:outerShdw>
                </a:effectLst>
                <a:latin typeface="Arial"/>
                <a:ea typeface="Arial"/>
                <a:cs typeface="Arial"/>
                <a:sym typeface="Arial"/>
              </a:rPr>
              <a:t>Renew’s</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 website, you can also find resources to help your church journey with refugees. These include a video, a workshop for churches, prayer materials, and more. Go to: </a:t>
            </a:r>
            <a:r>
              <a:rPr lang="en-US" sz="2300" b="1" dirty="0">
                <a:solidFill>
                  <a:schemeClr val="lt1"/>
                </a:solidFill>
                <a:effectLst>
                  <a:outerShdw blurRad="38100" dist="38100" dir="2700000" algn="tl">
                    <a:srgbClr val="000000">
                      <a:alpha val="43137"/>
                    </a:srgbClr>
                  </a:outerShdw>
                </a:effectLst>
                <a:latin typeface="Arial"/>
                <a:ea typeface="Arial"/>
                <a:cs typeface="Arial"/>
                <a:sym typeface="Arial"/>
              </a:rPr>
              <a:t>worldrenew.net/refugees</a:t>
            </a:r>
          </a:p>
        </p:txBody>
      </p:sp>
      <p:pic>
        <p:nvPicPr>
          <p:cNvPr id="231" name="Shape 231"/>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536">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236"/>
        <p:cNvGrpSpPr/>
        <p:nvPr/>
      </p:nvGrpSpPr>
      <p:grpSpPr>
        <a:xfrm>
          <a:off x="0" y="0"/>
          <a:ext cx="0" cy="0"/>
          <a:chOff x="0" y="0"/>
          <a:chExt cx="0" cy="0"/>
        </a:xfrm>
      </p:grpSpPr>
      <p:sp>
        <p:nvSpPr>
          <p:cNvPr id="237" name="Shape 237"/>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38" name="Shape 238"/>
          <p:cNvSpPr/>
          <p:nvPr/>
        </p:nvSpPr>
        <p:spPr>
          <a:xfrm>
            <a:off x="0" y="5458662"/>
            <a:ext cx="8001000" cy="1384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effectLst>
                  <a:outerShdw blurRad="38100" dist="38100" dir="2700000" algn="tl">
                    <a:srgbClr val="000000">
                      <a:alpha val="43137"/>
                    </a:srgbClr>
                  </a:outerShdw>
                </a:effectLst>
                <a:latin typeface="Arial"/>
                <a:ea typeface="Arial"/>
                <a:cs typeface="Arial"/>
                <a:sym typeface="Arial"/>
              </a:rPr>
              <a:t>Thank you for joining World Renew in showing Christ’s deep love to those displaced by persecution and war. </a:t>
            </a:r>
          </a:p>
        </p:txBody>
      </p:sp>
      <p:pic>
        <p:nvPicPr>
          <p:cNvPr id="239" name="Shape 239"/>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262">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03"/>
        <p:cNvGrpSpPr/>
        <p:nvPr/>
      </p:nvGrpSpPr>
      <p:grpSpPr>
        <a:xfrm>
          <a:off x="0" y="0"/>
          <a:ext cx="0" cy="0"/>
          <a:chOff x="0" y="0"/>
          <a:chExt cx="0" cy="0"/>
        </a:xfrm>
      </p:grpSpPr>
      <p:sp>
        <p:nvSpPr>
          <p:cNvPr id="104" name="Shape 104"/>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05" name="Shape 105"/>
          <p:cNvSpPr/>
          <p:nvPr/>
        </p:nvSpPr>
        <p:spPr>
          <a:xfrm>
            <a:off x="11837" y="5530434"/>
            <a:ext cx="7894092"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lt1"/>
                </a:solidFill>
                <a:effectLst>
                  <a:outerShdw blurRad="38100" dist="38100" dir="2700000" algn="tl">
                    <a:srgbClr val="000000">
                      <a:alpha val="43137"/>
                    </a:srgbClr>
                  </a:outerShdw>
                </a:effectLst>
                <a:latin typeface="Arial"/>
                <a:ea typeface="Arial"/>
                <a:cs typeface="Arial"/>
                <a:sym typeface="Arial"/>
              </a:rPr>
              <a:t>“So God created humankind in his own image, in the image of God he created them; male and female he created them.” - Genesis 1:27</a:t>
            </a:r>
          </a:p>
        </p:txBody>
      </p:sp>
      <p:pic>
        <p:nvPicPr>
          <p:cNvPr id="106" name="Shape 106"/>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6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244"/>
        <p:cNvGrpSpPr/>
        <p:nvPr/>
      </p:nvGrpSpPr>
      <p:grpSpPr>
        <a:xfrm>
          <a:off x="0" y="0"/>
          <a:ext cx="0" cy="0"/>
          <a:chOff x="0" y="0"/>
          <a:chExt cx="0" cy="0"/>
        </a:xfrm>
      </p:grpSpPr>
      <p:sp>
        <p:nvSpPr>
          <p:cNvPr id="245" name="Shape 245"/>
          <p:cNvSpPr/>
          <p:nvPr/>
        </p:nvSpPr>
        <p:spPr>
          <a:xfrm>
            <a:off x="-1" y="745358"/>
            <a:ext cx="6324600" cy="1447800"/>
          </a:xfrm>
          <a:prstGeom prst="rect">
            <a:avLst/>
          </a:prstGeom>
          <a:solidFill>
            <a:schemeClr val="lt1">
              <a:alpha val="49803"/>
            </a:scheme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46" name="Shape 246"/>
          <p:cNvSpPr/>
          <p:nvPr/>
        </p:nvSpPr>
        <p:spPr>
          <a:xfrm>
            <a:off x="4343398" y="5152030"/>
            <a:ext cx="4815384" cy="1723031"/>
          </a:xfrm>
          <a:prstGeom prst="rect">
            <a:avLst/>
          </a:prstGeom>
          <a:solidFill>
            <a:schemeClr val="lt1">
              <a:alpha val="48627"/>
            </a:scheme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47" name="Shape 247"/>
          <p:cNvSpPr/>
          <p:nvPr/>
        </p:nvSpPr>
        <p:spPr>
          <a:xfrm>
            <a:off x="42080" y="5550996"/>
            <a:ext cx="8001000" cy="461664"/>
          </a:xfrm>
          <a:prstGeom prst="rect">
            <a:avLst/>
          </a:prstGeom>
          <a:noFill/>
          <a:ln>
            <a:noFill/>
          </a:ln>
        </p:spPr>
        <p:txBody>
          <a:bodyPr lIns="91425" tIns="45700" rIns="91425" bIns="45700" anchor="t" anchorCtr="0">
            <a:noAutofit/>
          </a:bodyPr>
          <a:lstStyle/>
          <a:p>
            <a:pPr marL="0" marR="0" lvl="0" indent="0" algn="l" rtl="0">
              <a:spcBef>
                <a:spcPts val="0"/>
              </a:spcBef>
              <a:buNone/>
            </a:pPr>
            <a:endParaRPr sz="2400" b="1">
              <a:solidFill>
                <a:schemeClr val="lt1"/>
              </a:solidFill>
              <a:latin typeface="Arial"/>
              <a:ea typeface="Arial"/>
              <a:cs typeface="Arial"/>
              <a:sym typeface="Arial"/>
            </a:endParaRPr>
          </a:p>
        </p:txBody>
      </p:sp>
      <p:pic>
        <p:nvPicPr>
          <p:cNvPr id="248" name="Shape 248"/>
          <p:cNvPicPr preferRelativeResize="0"/>
          <p:nvPr/>
        </p:nvPicPr>
        <p:blipFill rotWithShape="1">
          <a:blip r:embed="rId4">
            <a:alphaModFix/>
          </a:blip>
          <a:srcRect/>
          <a:stretch/>
        </p:blipFill>
        <p:spPr>
          <a:xfrm>
            <a:off x="741525" y="1035230"/>
            <a:ext cx="4841543" cy="868054"/>
          </a:xfrm>
          <a:prstGeom prst="rect">
            <a:avLst/>
          </a:prstGeom>
          <a:noFill/>
          <a:ln>
            <a:noFill/>
          </a:ln>
        </p:spPr>
      </p:pic>
      <p:pic>
        <p:nvPicPr>
          <p:cNvPr id="249" name="Shape 249"/>
          <p:cNvPicPr preferRelativeResize="0"/>
          <p:nvPr/>
        </p:nvPicPr>
        <p:blipFill rotWithShape="1">
          <a:blip r:embed="rId5">
            <a:alphaModFix/>
          </a:blip>
          <a:srcRect/>
          <a:stretch/>
        </p:blipFill>
        <p:spPr>
          <a:xfrm>
            <a:off x="4731873" y="5288760"/>
            <a:ext cx="4038435" cy="1447800"/>
          </a:xfrm>
          <a:prstGeom prst="rect">
            <a:avLst/>
          </a:prstGeom>
          <a:noFill/>
          <a:ln>
            <a:noFill/>
          </a:ln>
        </p:spPr>
      </p:pic>
      <p:sp>
        <p:nvSpPr>
          <p:cNvPr id="250" name="Shape 250"/>
          <p:cNvSpPr/>
          <p:nvPr/>
        </p:nvSpPr>
        <p:spPr>
          <a:xfrm>
            <a:off x="2209800" y="2895600"/>
            <a:ext cx="51816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i="1" dirty="0">
                <a:solidFill>
                  <a:schemeClr val="dk1"/>
                </a:solidFill>
                <a:effectLst>
                  <a:outerShdw blurRad="38100" dist="38100" dir="2700000" algn="tl">
                    <a:srgbClr val="000000">
                      <a:alpha val="43137"/>
                    </a:srgbClr>
                  </a:outerShdw>
                </a:effectLst>
                <a:latin typeface="Arial"/>
                <a:ea typeface="Arial"/>
                <a:cs typeface="Arial"/>
                <a:sym typeface="Arial"/>
              </a:rPr>
              <a:t>In partnership with</a:t>
            </a:r>
          </a:p>
        </p:txBody>
      </p:sp>
    </p:spTree>
  </p:cSld>
  <p:clrMapOvr>
    <a:masterClrMapping/>
  </p:clrMapOvr>
  <p:transition spd="slow" advTm="8689">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7998" r="-7999"/>
          </a:stretch>
        </a:blipFill>
        <a:effectLst/>
      </p:bgPr>
    </p:bg>
    <p:spTree>
      <p:nvGrpSpPr>
        <p:cNvPr id="1" name="Shape 110"/>
        <p:cNvGrpSpPr/>
        <p:nvPr/>
      </p:nvGrpSpPr>
      <p:grpSpPr>
        <a:xfrm>
          <a:off x="0" y="0"/>
          <a:ext cx="0" cy="0"/>
          <a:chOff x="0" y="0"/>
          <a:chExt cx="0" cy="0"/>
        </a:xfrm>
      </p:grpSpPr>
      <p:sp>
        <p:nvSpPr>
          <p:cNvPr id="111" name="Shape 111"/>
          <p:cNvSpPr/>
          <p:nvPr/>
        </p:nvSpPr>
        <p:spPr>
          <a:xfrm>
            <a:off x="0" y="541020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12" name="Shape 112"/>
          <p:cNvSpPr/>
          <p:nvPr/>
        </p:nvSpPr>
        <p:spPr>
          <a:xfrm>
            <a:off x="0" y="5490322"/>
            <a:ext cx="8001000" cy="1287556"/>
          </a:xfrm>
          <a:prstGeom prst="rect">
            <a:avLst/>
          </a:prstGeom>
          <a:noFill/>
          <a:ln>
            <a:noFill/>
          </a:ln>
        </p:spPr>
        <p:txBody>
          <a:bodyPr lIns="91425" tIns="45700" rIns="91425" bIns="45700" anchor="t" anchorCtr="0">
            <a:noAutofit/>
          </a:bodyPr>
          <a:lstStyle/>
          <a:p>
            <a:pPr lvl="0">
              <a:buSzPct val="25000"/>
            </a:pPr>
            <a:r>
              <a:rPr lang="en-US" sz="2500" dirty="0" smtClean="0">
                <a:solidFill>
                  <a:schemeClr val="lt1"/>
                </a:solidFill>
                <a:effectLst>
                  <a:outerShdw blurRad="38100" dist="38100" dir="2700000" algn="tl">
                    <a:srgbClr val="000000">
                      <a:alpha val="43137"/>
                    </a:srgbClr>
                  </a:outerShdw>
                </a:effectLst>
              </a:rPr>
              <a:t>As </a:t>
            </a:r>
            <a:r>
              <a:rPr lang="en-US" sz="2500" dirty="0">
                <a:solidFill>
                  <a:schemeClr val="lt1"/>
                </a:solidFill>
                <a:effectLst>
                  <a:outerShdw blurRad="38100" dist="38100" dir="2700000" algn="tl">
                    <a:srgbClr val="000000">
                      <a:alpha val="43137"/>
                    </a:srgbClr>
                  </a:outerShdw>
                </a:effectLst>
              </a:rPr>
              <a:t>image bearers of God, refugees are reflections of Christ in the world. They are men, women, and children seeking safety and a place to thrive</a:t>
            </a:r>
            <a:endParaRPr lang="en-US" sz="2500"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pic>
        <p:nvPicPr>
          <p:cNvPr id="113" name="Shape 113"/>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543">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17"/>
        <p:cNvGrpSpPr/>
        <p:nvPr/>
      </p:nvGrpSpPr>
      <p:grpSpPr>
        <a:xfrm>
          <a:off x="0" y="0"/>
          <a:ext cx="0" cy="0"/>
          <a:chOff x="0" y="0"/>
          <a:chExt cx="0" cy="0"/>
        </a:xfrm>
      </p:grpSpPr>
      <p:sp>
        <p:nvSpPr>
          <p:cNvPr id="118" name="Shape 118"/>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19" name="Shape 119"/>
          <p:cNvSpPr/>
          <p:nvPr/>
        </p:nvSpPr>
        <p:spPr>
          <a:xfrm>
            <a:off x="7391" y="5550996"/>
            <a:ext cx="8001000" cy="1200329"/>
          </a:xfrm>
          <a:prstGeom prst="rect">
            <a:avLst/>
          </a:prstGeom>
          <a:noFill/>
          <a:ln>
            <a:noFill/>
          </a:ln>
        </p:spPr>
        <p:txBody>
          <a:bodyPr lIns="91425" tIns="45700" rIns="91425" bIns="45700" anchor="t" anchorCtr="0">
            <a:noAutofit/>
          </a:bodyPr>
          <a:lstStyle/>
          <a:p>
            <a:pPr lvl="0">
              <a:buSzPct val="25000"/>
            </a:pPr>
            <a:r>
              <a:rPr lang="en-US" sz="2400" dirty="0" smtClean="0">
                <a:solidFill>
                  <a:schemeClr val="lt1"/>
                </a:solidFill>
                <a:effectLst>
                  <a:outerShdw blurRad="38100" dist="38100" dir="2700000" algn="tl">
                    <a:srgbClr val="000000">
                      <a:alpha val="43137"/>
                    </a:srgbClr>
                  </a:outerShdw>
                </a:effectLst>
              </a:rPr>
              <a:t>Mary, Joseph, and Jesus fled their homeland to </a:t>
            </a:r>
            <a:r>
              <a:rPr lang="en-US" sz="2400" dirty="0">
                <a:solidFill>
                  <a:schemeClr val="lt1"/>
                </a:solidFill>
                <a:effectLst>
                  <a:outerShdw blurRad="38100" dist="38100" dir="2700000" algn="tl">
                    <a:srgbClr val="000000">
                      <a:alpha val="43137"/>
                    </a:srgbClr>
                  </a:outerShdw>
                </a:effectLst>
              </a:rPr>
              <a:t>escape persecution</a:t>
            </a:r>
            <a:r>
              <a:rPr lang="en-US" sz="2400" dirty="0" smtClean="0">
                <a:solidFill>
                  <a:schemeClr val="lt1"/>
                </a:solidFill>
                <a:effectLst>
                  <a:outerShdw blurRad="38100" dist="38100" dir="2700000" algn="tl">
                    <a:srgbClr val="000000">
                      <a:alpha val="43137"/>
                    </a:srgbClr>
                  </a:outerShdw>
                </a:effectLst>
              </a:rPr>
              <a:t>. </a:t>
            </a:r>
            <a:r>
              <a:rPr lang="en-US" sz="2400" dirty="0">
                <a:solidFill>
                  <a:schemeClr val="lt1"/>
                </a:solidFill>
                <a:effectLst>
                  <a:outerShdw blurRad="38100" dist="38100" dir="2700000" algn="tl">
                    <a:srgbClr val="000000">
                      <a:alpha val="43137"/>
                    </a:srgbClr>
                  </a:outerShdw>
                </a:effectLst>
              </a:rPr>
              <a:t>2000 years </a:t>
            </a:r>
            <a:r>
              <a:rPr lang="en-US" sz="2400" dirty="0" smtClean="0">
                <a:solidFill>
                  <a:schemeClr val="lt1"/>
                </a:solidFill>
                <a:effectLst>
                  <a:outerShdw blurRad="38100" dist="38100" dir="2700000" algn="tl">
                    <a:srgbClr val="000000">
                      <a:alpha val="43137"/>
                    </a:srgbClr>
                  </a:outerShdw>
                </a:effectLst>
              </a:rPr>
              <a:t>later, refugees face similar challenges.</a:t>
            </a:r>
            <a:endParaRPr lang="en-US" sz="2400" dirty="0">
              <a:solidFill>
                <a:schemeClr val="lt1"/>
              </a:solidFill>
              <a:effectLst>
                <a:outerShdw blurRad="38100" dist="38100" dir="2700000" algn="tl">
                  <a:srgbClr val="000000">
                    <a:alpha val="43137"/>
                  </a:srgbClr>
                </a:outerShdw>
              </a:effectLst>
              <a:sym typeface="Arial"/>
            </a:endParaRPr>
          </a:p>
        </p:txBody>
      </p:sp>
      <p:pic>
        <p:nvPicPr>
          <p:cNvPr id="120" name="Shape 120"/>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36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Shape 125"/>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26" name="Shape 126"/>
          <p:cNvSpPr/>
          <p:nvPr/>
        </p:nvSpPr>
        <p:spPr>
          <a:xfrm>
            <a:off x="22746" y="5366330"/>
            <a:ext cx="8001000"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dirty="0">
                <a:solidFill>
                  <a:schemeClr val="lt1"/>
                </a:solidFill>
                <a:effectLst>
                  <a:outerShdw blurRad="38100" dist="38100" dir="2700000" algn="tl">
                    <a:srgbClr val="000000">
                      <a:alpha val="43137"/>
                    </a:srgbClr>
                  </a:outerShdw>
                </a:effectLst>
                <a:latin typeface="Arial"/>
                <a:ea typeface="Arial"/>
                <a:cs typeface="Arial"/>
                <a:sym typeface="Arial"/>
              </a:rPr>
              <a:t>Society is currently facing the greatest global refugee crisis since the second World War. </a:t>
            </a:r>
          </a:p>
        </p:txBody>
      </p:sp>
      <p:pic>
        <p:nvPicPr>
          <p:cNvPr id="127" name="Shape 127"/>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907">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6998" r="-6999"/>
          </a:stretch>
        </a:blipFill>
        <a:effectLst/>
      </p:bgPr>
    </p:bg>
    <p:spTree>
      <p:nvGrpSpPr>
        <p:cNvPr id="1" name="Shape 132"/>
        <p:cNvGrpSpPr/>
        <p:nvPr/>
      </p:nvGrpSpPr>
      <p:grpSpPr>
        <a:xfrm>
          <a:off x="0" y="0"/>
          <a:ext cx="0" cy="0"/>
          <a:chOff x="0" y="0"/>
          <a:chExt cx="0" cy="0"/>
        </a:xfrm>
      </p:grpSpPr>
      <p:sp>
        <p:nvSpPr>
          <p:cNvPr id="133" name="Shape 133"/>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34" name="Shape 134"/>
          <p:cNvSpPr/>
          <p:nvPr/>
        </p:nvSpPr>
        <p:spPr>
          <a:xfrm>
            <a:off x="22746" y="5674107"/>
            <a:ext cx="80010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effectLst>
                  <a:outerShdw blurRad="38100" dist="38100" dir="2700000" algn="tl">
                    <a:srgbClr val="000000">
                      <a:alpha val="43137"/>
                    </a:srgbClr>
                  </a:outerShdw>
                </a:effectLst>
                <a:latin typeface="Arial"/>
                <a:ea typeface="Arial"/>
                <a:cs typeface="Arial"/>
                <a:sym typeface="Arial"/>
              </a:rPr>
              <a:t>Today, there are over 50 million displaced people worldwide, and this number continues to grow.</a:t>
            </a:r>
          </a:p>
        </p:txBody>
      </p:sp>
      <p:pic>
        <p:nvPicPr>
          <p:cNvPr id="135" name="Shape 135"/>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001">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7998" r="-7999"/>
          </a:stretch>
        </a:blipFill>
        <a:effectLst/>
      </p:bgPr>
    </p:bg>
    <p:spTree>
      <p:nvGrpSpPr>
        <p:cNvPr id="1" name="Shape 140"/>
        <p:cNvGrpSpPr/>
        <p:nvPr/>
      </p:nvGrpSpPr>
      <p:grpSpPr>
        <a:xfrm>
          <a:off x="0" y="0"/>
          <a:ext cx="0" cy="0"/>
          <a:chOff x="0" y="0"/>
          <a:chExt cx="0" cy="0"/>
        </a:xfrm>
      </p:grpSpPr>
      <p:sp>
        <p:nvSpPr>
          <p:cNvPr id="141" name="Shape 141"/>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42" name="Shape 142"/>
          <p:cNvSpPr/>
          <p:nvPr/>
        </p:nvSpPr>
        <p:spPr>
          <a:xfrm>
            <a:off x="22746" y="5581773"/>
            <a:ext cx="8001000"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dirty="0">
                <a:solidFill>
                  <a:schemeClr val="lt1"/>
                </a:solidFill>
                <a:effectLst>
                  <a:outerShdw blurRad="38100" dist="38100" dir="2700000" algn="tl">
                    <a:srgbClr val="000000">
                      <a:alpha val="43137"/>
                    </a:srgbClr>
                  </a:outerShdw>
                </a:effectLst>
                <a:latin typeface="Arial"/>
                <a:ea typeface="Arial"/>
                <a:cs typeface="Arial"/>
                <a:sym typeface="Arial"/>
              </a:rPr>
              <a:t>The </a:t>
            </a:r>
            <a:r>
              <a:rPr lang="en-US" sz="3400" dirty="0" smtClean="0">
                <a:solidFill>
                  <a:schemeClr val="lt1"/>
                </a:solidFill>
                <a:effectLst>
                  <a:outerShdw blurRad="38100" dist="38100" dir="2700000" algn="tl">
                    <a:srgbClr val="000000">
                      <a:alpha val="43137"/>
                    </a:srgbClr>
                  </a:outerShdw>
                </a:effectLst>
                <a:latin typeface="Arial"/>
                <a:ea typeface="Arial"/>
                <a:cs typeface="Arial"/>
                <a:sym typeface="Arial"/>
              </a:rPr>
              <a:t>conflicts </a:t>
            </a:r>
            <a:r>
              <a:rPr lang="en-US" sz="3400" dirty="0">
                <a:solidFill>
                  <a:schemeClr val="lt1"/>
                </a:solidFill>
                <a:effectLst>
                  <a:outerShdw blurRad="38100" dist="38100" dir="2700000" algn="tl">
                    <a:srgbClr val="000000">
                      <a:alpha val="43137"/>
                    </a:srgbClr>
                  </a:outerShdw>
                </a:effectLst>
                <a:latin typeface="Arial"/>
                <a:ea typeface="Arial"/>
                <a:cs typeface="Arial"/>
                <a:sym typeface="Arial"/>
              </a:rPr>
              <a:t>in Syria and Iraq </a:t>
            </a:r>
            <a:r>
              <a:rPr lang="en-US" sz="3400" dirty="0" smtClean="0">
                <a:solidFill>
                  <a:schemeClr val="lt1"/>
                </a:solidFill>
                <a:effectLst>
                  <a:outerShdw blurRad="38100" dist="38100" dir="2700000" algn="tl">
                    <a:srgbClr val="000000">
                      <a:alpha val="43137"/>
                    </a:srgbClr>
                  </a:outerShdw>
                </a:effectLst>
                <a:latin typeface="Arial"/>
                <a:ea typeface="Arial"/>
                <a:cs typeface="Arial"/>
                <a:sym typeface="Arial"/>
              </a:rPr>
              <a:t>have </a:t>
            </a:r>
            <a:r>
              <a:rPr lang="en-US" sz="3400" dirty="0">
                <a:solidFill>
                  <a:schemeClr val="lt1"/>
                </a:solidFill>
                <a:effectLst>
                  <a:outerShdw blurRad="38100" dist="38100" dir="2700000" algn="tl">
                    <a:srgbClr val="000000">
                      <a:alpha val="43137"/>
                    </a:srgbClr>
                  </a:outerShdw>
                </a:effectLst>
                <a:latin typeface="Arial"/>
                <a:ea typeface="Arial"/>
                <a:cs typeface="Arial"/>
                <a:sym typeface="Arial"/>
              </a:rPr>
              <a:t>deepened the global refugee crisis. </a:t>
            </a:r>
          </a:p>
        </p:txBody>
      </p:sp>
      <p:pic>
        <p:nvPicPr>
          <p:cNvPr id="143" name="Shape 143"/>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7946">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999" b="-999"/>
          </a:stretch>
        </a:blipFill>
        <a:effectLst/>
      </p:bgPr>
    </p:bg>
    <p:spTree>
      <p:nvGrpSpPr>
        <p:cNvPr id="1" name="Shape 148"/>
        <p:cNvGrpSpPr/>
        <p:nvPr/>
      </p:nvGrpSpPr>
      <p:grpSpPr>
        <a:xfrm>
          <a:off x="0" y="0"/>
          <a:ext cx="0" cy="0"/>
          <a:chOff x="0" y="0"/>
          <a:chExt cx="0" cy="0"/>
        </a:xfrm>
      </p:grpSpPr>
      <p:sp>
        <p:nvSpPr>
          <p:cNvPr id="149" name="Shape 149"/>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50" name="Shape 150"/>
          <p:cNvSpPr/>
          <p:nvPr/>
        </p:nvSpPr>
        <p:spPr>
          <a:xfrm>
            <a:off x="0" y="5550995"/>
            <a:ext cx="8001000" cy="1200329"/>
          </a:xfrm>
          <a:prstGeom prst="rect">
            <a:avLst/>
          </a:prstGeom>
          <a:noFill/>
          <a:ln>
            <a:noFill/>
          </a:ln>
        </p:spPr>
        <p:txBody>
          <a:bodyPr lIns="91425" tIns="45700" rIns="91425" bIns="45700" anchor="t" anchorCtr="0">
            <a:noAutofit/>
          </a:bodyPr>
          <a:lstStyle/>
          <a:p>
            <a:pPr>
              <a:buSzPct val="25000"/>
            </a:pPr>
            <a:r>
              <a:rPr lang="en-US" sz="2400" dirty="0">
                <a:solidFill>
                  <a:schemeClr val="bg1"/>
                </a:solidFill>
                <a:effectLst>
                  <a:outerShdw blurRad="38100" dist="38100" dir="2700000" algn="tl">
                    <a:srgbClr val="000000">
                      <a:alpha val="43137"/>
                    </a:srgbClr>
                  </a:outerShdw>
                </a:effectLst>
              </a:rPr>
              <a:t>In addition to refugees from Syria and Iraq, </a:t>
            </a:r>
            <a:r>
              <a:rPr lang="en-US" sz="2400" dirty="0" smtClean="0">
                <a:solidFill>
                  <a:schemeClr val="bg1"/>
                </a:solidFill>
                <a:effectLst>
                  <a:outerShdw blurRad="38100" dist="38100" dir="2700000" algn="tl">
                    <a:srgbClr val="000000">
                      <a:alpha val="43137"/>
                    </a:srgbClr>
                  </a:outerShdw>
                </a:effectLst>
              </a:rPr>
              <a:t>people are also fleeing from </a:t>
            </a:r>
            <a:r>
              <a:rPr lang="en-US" sz="2400" dirty="0" smtClean="0">
                <a:solidFill>
                  <a:schemeClr val="bg1"/>
                </a:solidFill>
                <a:effectLst>
                  <a:outerShdw blurRad="38100" dist="38100" dir="2700000" algn="tl">
                    <a:srgbClr val="000000">
                      <a:alpha val="43137"/>
                    </a:srgbClr>
                  </a:outerShdw>
                </a:effectLst>
                <a:sym typeface="Arial"/>
              </a:rPr>
              <a:t>many </a:t>
            </a:r>
            <a:r>
              <a:rPr lang="en-US" sz="2400" dirty="0">
                <a:solidFill>
                  <a:schemeClr val="bg1"/>
                </a:solidFill>
                <a:effectLst>
                  <a:outerShdw blurRad="38100" dist="38100" dir="2700000" algn="tl">
                    <a:srgbClr val="000000">
                      <a:alpha val="43137"/>
                    </a:srgbClr>
                  </a:outerShdw>
                </a:effectLst>
                <a:sym typeface="Arial"/>
              </a:rPr>
              <a:t>countries such as Myanmar, Pakistan, </a:t>
            </a:r>
            <a:r>
              <a:rPr lang="en-US" sz="2400" dirty="0" smtClean="0">
                <a:solidFill>
                  <a:schemeClr val="bg1"/>
                </a:solidFill>
                <a:effectLst>
                  <a:outerShdw blurRad="38100" dist="38100" dir="2700000" algn="tl">
                    <a:srgbClr val="000000">
                      <a:alpha val="43137"/>
                    </a:srgbClr>
                  </a:outerShdw>
                </a:effectLst>
                <a:sym typeface="Arial"/>
              </a:rPr>
              <a:t>Eritrea </a:t>
            </a:r>
            <a:r>
              <a:rPr lang="en-US" sz="2400" dirty="0">
                <a:solidFill>
                  <a:schemeClr val="bg1"/>
                </a:solidFill>
                <a:effectLst>
                  <a:outerShdw blurRad="38100" dist="38100" dir="2700000" algn="tl">
                    <a:srgbClr val="000000">
                      <a:alpha val="43137"/>
                    </a:srgbClr>
                  </a:outerShdw>
                </a:effectLst>
                <a:sym typeface="Arial"/>
              </a:rPr>
              <a:t>and Sudan. </a:t>
            </a:r>
          </a:p>
        </p:txBody>
      </p:sp>
      <p:pic>
        <p:nvPicPr>
          <p:cNvPr id="151" name="Shape 151"/>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8959">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56"/>
        <p:cNvGrpSpPr/>
        <p:nvPr/>
      </p:nvGrpSpPr>
      <p:grpSpPr>
        <a:xfrm>
          <a:off x="0" y="0"/>
          <a:ext cx="0" cy="0"/>
          <a:chOff x="0" y="0"/>
          <a:chExt cx="0" cy="0"/>
        </a:xfrm>
      </p:grpSpPr>
      <p:sp>
        <p:nvSpPr>
          <p:cNvPr id="157" name="Shape 157"/>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58" name="Shape 158"/>
          <p:cNvSpPr/>
          <p:nvPr/>
        </p:nvSpPr>
        <p:spPr>
          <a:xfrm>
            <a:off x="-5367" y="5643329"/>
            <a:ext cx="8001000"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lt1"/>
                </a:solidFill>
                <a:effectLst>
                  <a:outerShdw blurRad="38100" dist="38100" dir="2700000" algn="tl">
                    <a:srgbClr val="000000">
                      <a:alpha val="43137"/>
                    </a:srgbClr>
                  </a:outerShdw>
                </a:effectLst>
                <a:latin typeface="Arial"/>
                <a:ea typeface="Arial"/>
                <a:cs typeface="Arial"/>
                <a:sym typeface="Arial"/>
              </a:rPr>
              <a:t>World </a:t>
            </a:r>
            <a:r>
              <a:rPr lang="en-US" sz="2000" dirty="0" err="1">
                <a:solidFill>
                  <a:schemeClr val="lt1"/>
                </a:solidFill>
                <a:effectLst>
                  <a:outerShdw blurRad="38100" dist="38100" dir="2700000" algn="tl">
                    <a:srgbClr val="000000">
                      <a:alpha val="43137"/>
                    </a:srgbClr>
                  </a:outerShdw>
                </a:effectLst>
                <a:latin typeface="Arial"/>
                <a:ea typeface="Arial"/>
                <a:cs typeface="Arial"/>
                <a:sym typeface="Arial"/>
              </a:rPr>
              <a:t>Renew’s</a:t>
            </a:r>
            <a:r>
              <a:rPr lang="en-US" sz="2000" dirty="0">
                <a:solidFill>
                  <a:schemeClr val="lt1"/>
                </a:solidFill>
                <a:effectLst>
                  <a:outerShdw blurRad="38100" dist="38100" dir="2700000" algn="tl">
                    <a:srgbClr val="000000">
                      <a:alpha val="43137"/>
                    </a:srgbClr>
                  </a:outerShdw>
                </a:effectLst>
                <a:latin typeface="Arial"/>
                <a:ea typeface="Arial"/>
                <a:cs typeface="Arial"/>
                <a:sym typeface="Arial"/>
              </a:rPr>
              <a:t> Refugee Office is receiving and responding to the many inquiries about refugee sponsorship from CRC churches, other denominations, and from the general public across </a:t>
            </a:r>
            <a:r>
              <a:rPr lang="en-US" sz="2000" dirty="0" smtClean="0">
                <a:solidFill>
                  <a:schemeClr val="lt1"/>
                </a:solidFill>
                <a:effectLst>
                  <a:outerShdw blurRad="38100" dist="38100" dir="2700000" algn="tl">
                    <a:srgbClr val="000000">
                      <a:alpha val="43137"/>
                    </a:srgbClr>
                  </a:outerShdw>
                </a:effectLst>
                <a:latin typeface="Arial"/>
                <a:ea typeface="Arial"/>
                <a:cs typeface="Arial"/>
                <a:sym typeface="Arial"/>
              </a:rPr>
              <a:t>Canada.</a:t>
            </a:r>
            <a:endParaRPr lang="en-US" sz="2000"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pic>
        <p:nvPicPr>
          <p:cNvPr id="159" name="Shape 159"/>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718">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TotalTime>
  <Words>495</Words>
  <Application>Microsoft Office PowerPoint</Application>
  <PresentationFormat>On-screen Show (4:3)</PresentationFormat>
  <Paragraphs>36</Paragraphs>
  <Slides>20</Slides>
  <Notes>20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Refugee Sunday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Refugee Sunday 2016</dc:title>
  <dc:creator>Cameron Phillips</dc:creator>
  <cp:lastModifiedBy>Cameron Phillips</cp:lastModifiedBy>
  <cp:revision>32</cp:revision>
  <dcterms:modified xsi:type="dcterms:W3CDTF">2016-03-10T20:37:33Z</dcterms:modified>
</cp:coreProperties>
</file>