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2"/>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Lst>
  <p:sldSz cx="9144000" cy="6858000" type="screen4x3"/>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7" d="100"/>
          <a:sy n="107" d="100"/>
        </p:scale>
        <p:origin x="-618" y="504"/>
      </p:cViewPr>
      <p:guideLst>
        <p:guide orient="horz" pos="2160"/>
        <p:guide pos="2880"/>
      </p:guideLst>
    </p:cSldViewPr>
  </p:slideViewPr>
  <p:notesTextViewPr>
    <p:cViewPr>
      <p:scale>
        <a:sx n="1" d="1"/>
        <a:sy n="1" d="1"/>
      </p:scale>
      <p:origin x="0" y="0"/>
    </p:cViewPr>
  </p:notesTextViewPr>
  <p:sorterViewPr>
    <p:cViewPr>
      <p:scale>
        <a:sx n="100" d="100"/>
        <a:sy n="100" d="100"/>
      </p:scale>
      <p:origin x="0" y="86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37839" cy="464819"/>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0937" y="0"/>
            <a:ext cx="3037839" cy="464819"/>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29967"/>
            <a:ext cx="3037839" cy="4648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036465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701039" y="4415789"/>
            <a:ext cx="5608319" cy="4183379"/>
          </a:xfrm>
          <a:prstGeom prst="rect">
            <a:avLst/>
          </a:prstGeom>
        </p:spPr>
        <p:txBody>
          <a:bodyPr lIns="91425" tIns="91425" rIns="91425" bIns="91425" anchor="t" anchorCtr="0">
            <a:noAutofit/>
          </a:bodyPr>
          <a:lstStyle/>
          <a:p>
            <a:pPr lvl="0">
              <a:spcBef>
                <a:spcPts val="0"/>
              </a:spcBef>
              <a:buNone/>
            </a:pPr>
            <a:endParaRPr/>
          </a:p>
        </p:txBody>
      </p:sp>
      <p:sp>
        <p:nvSpPr>
          <p:cNvPr id="86" name="Shape 8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0" name="Shape 170"/>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71" name="Shape 171"/>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8" name="Shape 178"/>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79" name="Shape 179"/>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6" name="Shape 186"/>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7" name="Shape 187"/>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4" name="Shape 194"/>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95" name="Shape 195"/>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2" name="Shape 202"/>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03" name="Shape 203"/>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11" name="Shape 211"/>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8" name="Shape 218"/>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19" name="Shape 219"/>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6" name="Shape 226"/>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27" name="Shape 227"/>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4" name="Shape 234"/>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35" name="Shape 235"/>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txBox="1">
            <a:spLocks noGrp="1"/>
          </p:cNvSpPr>
          <p:nvPr>
            <p:ph type="body" idx="1"/>
          </p:nvPr>
        </p:nvSpPr>
        <p:spPr>
          <a:xfrm>
            <a:off x="701039" y="4415789"/>
            <a:ext cx="5608319" cy="4183379"/>
          </a:xfrm>
          <a:prstGeom prst="rect">
            <a:avLst/>
          </a:prstGeom>
        </p:spPr>
        <p:txBody>
          <a:bodyPr lIns="91425" tIns="91425" rIns="91425" bIns="91425" anchor="t" anchorCtr="0">
            <a:noAutofit/>
          </a:bodyPr>
          <a:lstStyle/>
          <a:p>
            <a:pPr lvl="0">
              <a:spcBef>
                <a:spcPts val="0"/>
              </a:spcBef>
              <a:buNone/>
            </a:pPr>
            <a:endParaRPr/>
          </a:p>
        </p:txBody>
      </p:sp>
      <p:sp>
        <p:nvSpPr>
          <p:cNvPr id="102" name="Shape 10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2" name="Shape 242"/>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43" name="Shape 243"/>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701039" y="4415789"/>
            <a:ext cx="5608319" cy="4183379"/>
          </a:xfrm>
          <a:prstGeom prst="rect">
            <a:avLst/>
          </a:prstGeom>
        </p:spPr>
        <p:txBody>
          <a:bodyPr lIns="91425" tIns="91425" rIns="91425" bIns="91425" anchor="t" anchorCtr="0">
            <a:noAutofit/>
          </a:bodyPr>
          <a:lstStyle/>
          <a:p>
            <a:pPr lvl="0">
              <a:spcBef>
                <a:spcPts val="0"/>
              </a:spcBef>
              <a:buNone/>
            </a:pPr>
            <a:endParaRPr/>
          </a:p>
        </p:txBody>
      </p:sp>
      <p:sp>
        <p:nvSpPr>
          <p:cNvPr id="109" name="Shape 10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txBox="1">
            <a:spLocks noGrp="1"/>
          </p:cNvSpPr>
          <p:nvPr>
            <p:ph type="body" idx="1"/>
          </p:nvPr>
        </p:nvSpPr>
        <p:spPr>
          <a:xfrm>
            <a:off x="701039" y="4415789"/>
            <a:ext cx="5608319" cy="4183379"/>
          </a:xfrm>
          <a:prstGeom prst="rect">
            <a:avLst/>
          </a:prstGeom>
        </p:spPr>
        <p:txBody>
          <a:bodyPr lIns="91425" tIns="91425" rIns="91425" bIns="91425" anchor="t" anchorCtr="0">
            <a:noAutofit/>
          </a:bodyPr>
          <a:lstStyle/>
          <a:p>
            <a:pPr lvl="0">
              <a:spcBef>
                <a:spcPts val="0"/>
              </a:spcBef>
              <a:buNone/>
            </a:pPr>
            <a:endParaRPr/>
          </a:p>
        </p:txBody>
      </p:sp>
      <p:sp>
        <p:nvSpPr>
          <p:cNvPr id="116" name="Shape 11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txBox="1">
            <a:spLocks noGrp="1"/>
          </p:cNvSpPr>
          <p:nvPr>
            <p:ph type="body" idx="1"/>
          </p:nvPr>
        </p:nvSpPr>
        <p:spPr>
          <a:xfrm>
            <a:off x="701039" y="4415789"/>
            <a:ext cx="5608319" cy="4183379"/>
          </a:xfrm>
          <a:prstGeom prst="rect">
            <a:avLst/>
          </a:prstGeom>
        </p:spPr>
        <p:txBody>
          <a:bodyPr lIns="91425" tIns="91425" rIns="91425" bIns="91425" anchor="t" anchorCtr="0">
            <a:noAutofit/>
          </a:bodyPr>
          <a:lstStyle/>
          <a:p>
            <a:pPr lvl="0">
              <a:spcBef>
                <a:spcPts val="0"/>
              </a:spcBef>
              <a:buNone/>
            </a:pPr>
            <a:endParaRPr/>
          </a:p>
        </p:txBody>
      </p:sp>
      <p:sp>
        <p:nvSpPr>
          <p:cNvPr id="123" name="Shape 12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0" name="Shape 130"/>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1" name="Shape 131"/>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8" name="Shape 138"/>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9" name="Shape 139"/>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6" name="Shape 146"/>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47" name="Shape 147"/>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701039" y="4415789"/>
            <a:ext cx="5608319" cy="4183379"/>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 name="Shape 155"/>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9</a:t>
            </a:fld>
            <a:endParaRPr lang="en-US"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ctr"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ctr"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buClr>
                <a:schemeClr val="lt1"/>
              </a:buClr>
              <a:buFont typeface="Calibri"/>
              <a:buNone/>
              <a:defRPr sz="4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1pPr>
            <a:lvl2pPr marL="457200" marR="0" lvl="1" indent="0" algn="l" rtl="0">
              <a:spcBef>
                <a:spcPts val="360"/>
              </a:spcBef>
              <a:buClr>
                <a:schemeClr val="lt1"/>
              </a:buClr>
              <a:buFont typeface="Arial"/>
              <a:buNone/>
              <a:defRPr sz="1800" b="0" i="0" u="none" strike="noStrike" cap="none">
                <a:solidFill>
                  <a:schemeClr val="lt1"/>
                </a:solidFill>
                <a:latin typeface="Calibri"/>
                <a:ea typeface="Calibri"/>
                <a:cs typeface="Calibri"/>
                <a:sym typeface="Calibri"/>
              </a:defRPr>
            </a:lvl2pPr>
            <a:lvl3pPr marL="914400" marR="0" lvl="2" indent="0" algn="l" rtl="0">
              <a:spcBef>
                <a:spcPts val="320"/>
              </a:spcBef>
              <a:buClr>
                <a:schemeClr val="lt1"/>
              </a:buClr>
              <a:buFont typeface="Arial"/>
              <a:buNone/>
              <a:defRPr sz="1600" b="0" i="0" u="none" strike="noStrike" cap="none">
                <a:solidFill>
                  <a:schemeClr val="lt1"/>
                </a:solidFill>
                <a:latin typeface="Calibri"/>
                <a:ea typeface="Calibri"/>
                <a:cs typeface="Calibri"/>
                <a:sym typeface="Calibri"/>
              </a:defRPr>
            </a:lvl3pPr>
            <a:lvl4pPr marL="1371600" marR="0" lvl="3"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4pPr>
            <a:lvl5pPr marL="1828800" marR="0" lvl="4"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5pPr>
            <a:lvl6pPr marL="2286000" marR="0" lvl="5"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6pPr>
            <a:lvl7pPr marL="2743200" marR="0" lvl="6"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7pPr>
            <a:lvl8pPr marL="3200400" marR="0" lvl="7"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8pPr>
            <a:lvl9pPr marL="3657600" marR="0" lvl="8"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6pPr>
            <a:lvl7pPr marL="2971800" marR="0" lvl="6"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7pPr>
            <a:lvl8pPr marL="3429000" marR="0" lvl="7"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8pPr>
            <a:lvl9pPr marL="3886200" marR="0" lvl="8"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6pPr>
            <a:lvl7pPr marL="2971800" marR="0" lvl="6"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7pPr>
            <a:lvl8pPr marL="3429000" marR="0" lvl="7"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8pPr>
            <a:lvl9pPr marL="3886200" marR="0" lvl="8"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2" name="Shape 42"/>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6pPr>
            <a:lvl7pPr marL="2743200" marR="0" lvl="6"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7pPr>
            <a:lvl8pPr marL="3200400" marR="0" lvl="7"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8pPr>
            <a:lvl9pPr marL="3657600" marR="0" lvl="8"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6pPr>
            <a:lvl7pPr marL="2971800" marR="0" lvl="6"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7pPr>
            <a:lvl8pPr marL="3429000" marR="0" lvl="7"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8pPr>
            <a:lvl9pPr marL="3886200" marR="0" lvl="8"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6pPr>
            <a:lvl7pPr marL="2743200" marR="0" lvl="6"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7pPr>
            <a:lvl8pPr marL="3200400" marR="0" lvl="7"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8pPr>
            <a:lvl9pPr marL="3657600" marR="0" lvl="8"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6pPr>
            <a:lvl7pPr marL="2971800" marR="0" lvl="6"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7pPr>
            <a:lvl8pPr marL="3429000" marR="0" lvl="7"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8pPr>
            <a:lvl9pPr marL="3886200" marR="0" lvl="8"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1" name="Shape 5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4"/>
        <p:cNvGrpSpPr/>
        <p:nvPr/>
      </p:nvGrpSpPr>
      <p:grpSpPr>
        <a:xfrm>
          <a:off x="0" y="0"/>
          <a:ext cx="0" cy="0"/>
          <a:chOff x="0" y="0"/>
          <a:chExt cx="0" cy="0"/>
        </a:xfrm>
      </p:grpSpPr>
      <p:sp>
        <p:nvSpPr>
          <p:cNvPr id="55" name="Shape 5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 name="Shape 60"/>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87"/>
        <p:cNvGrpSpPr/>
        <p:nvPr/>
      </p:nvGrpSpPr>
      <p:grpSpPr>
        <a:xfrm>
          <a:off x="0" y="0"/>
          <a:ext cx="0" cy="0"/>
          <a:chOff x="0" y="0"/>
          <a:chExt cx="0" cy="0"/>
        </a:xfrm>
      </p:grpSpPr>
      <p:sp>
        <p:nvSpPr>
          <p:cNvPr id="88" name="Shape 88"/>
          <p:cNvSpPr/>
          <p:nvPr/>
        </p:nvSpPr>
        <p:spPr>
          <a:xfrm>
            <a:off x="0" y="5427260"/>
            <a:ext cx="9158785" cy="1447800"/>
          </a:xfrm>
          <a:prstGeom prst="rect">
            <a:avLst/>
          </a:prstGeom>
          <a:solidFill>
            <a:srgbClr val="59315F">
              <a:alpha val="84705"/>
            </a:srgb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59315F"/>
              </a:solidFill>
              <a:latin typeface="Calibri"/>
              <a:ea typeface="Calibri"/>
              <a:cs typeface="Calibri"/>
              <a:sym typeface="Calibri"/>
            </a:endParaRPr>
          </a:p>
        </p:txBody>
      </p:sp>
      <p:sp>
        <p:nvSpPr>
          <p:cNvPr id="89" name="Shape 89"/>
          <p:cNvSpPr txBox="1">
            <a:spLocks noGrp="1"/>
          </p:cNvSpPr>
          <p:nvPr>
            <p:ph type="ctrTitle"/>
          </p:nvPr>
        </p:nvSpPr>
        <p:spPr>
          <a:xfrm>
            <a:off x="757735" y="5415887"/>
            <a:ext cx="7658100" cy="718213"/>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en-US" sz="3959" b="1" i="0" u="none" strike="noStrike" cap="none" dirty="0">
                <a:solidFill>
                  <a:schemeClr val="lt1"/>
                </a:solidFill>
                <a:effectLst>
                  <a:outerShdw blurRad="38100" dist="38100" dir="2700000" algn="tl">
                    <a:srgbClr val="000000">
                      <a:alpha val="43137"/>
                    </a:srgbClr>
                  </a:outerShdw>
                </a:effectLst>
                <a:latin typeface="Arial"/>
                <a:ea typeface="Arial"/>
                <a:cs typeface="Arial"/>
                <a:sym typeface="Arial"/>
              </a:rPr>
              <a:t>Refugee Sunday 2016</a:t>
            </a:r>
          </a:p>
        </p:txBody>
      </p:sp>
      <p:sp>
        <p:nvSpPr>
          <p:cNvPr id="90" name="Shape 90"/>
          <p:cNvSpPr/>
          <p:nvPr/>
        </p:nvSpPr>
        <p:spPr>
          <a:xfrm>
            <a:off x="1645691" y="6130121"/>
            <a:ext cx="5867400" cy="5847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b="0" i="0" u="none" strike="noStrike" cap="none" dirty="0">
                <a:solidFill>
                  <a:schemeClr val="lt1"/>
                </a:solidFill>
                <a:effectLst>
                  <a:outerShdw blurRad="38100" dist="38100" dir="2700000" algn="tl">
                    <a:srgbClr val="000000">
                      <a:alpha val="43137"/>
                    </a:srgbClr>
                  </a:outerShdw>
                </a:effectLst>
                <a:latin typeface="Arial"/>
                <a:ea typeface="Arial"/>
                <a:cs typeface="Arial"/>
                <a:sym typeface="Arial"/>
              </a:rPr>
              <a:t>Caring for God’s </a:t>
            </a:r>
            <a:r>
              <a:rPr lang="en-US" sz="3200" b="0" i="0" u="none" strike="noStrike" cap="none" dirty="0" smtClean="0">
                <a:solidFill>
                  <a:schemeClr val="lt1"/>
                </a:solidFill>
                <a:effectLst>
                  <a:outerShdw blurRad="38100" dist="38100" dir="2700000" algn="tl">
                    <a:srgbClr val="000000">
                      <a:alpha val="43137"/>
                    </a:srgbClr>
                  </a:outerShdw>
                </a:effectLst>
                <a:latin typeface="Arial"/>
                <a:ea typeface="Arial"/>
                <a:cs typeface="Arial"/>
                <a:sym typeface="Arial"/>
              </a:rPr>
              <a:t>image bearers</a:t>
            </a:r>
            <a:endParaRPr lang="en-US" sz="3200" b="0" i="0" u="none" strike="noStrike" cap="none" dirty="0">
              <a:solidFill>
                <a:schemeClr val="lt1"/>
              </a:solidFill>
              <a:effectLst>
                <a:outerShdw blurRad="38100" dist="38100" dir="2700000" algn="tl">
                  <a:srgbClr val="000000">
                    <a:alpha val="43137"/>
                  </a:srgbClr>
                </a:outerShdw>
              </a:effectLst>
              <a:latin typeface="Arial"/>
              <a:ea typeface="Arial"/>
              <a:cs typeface="Arial"/>
              <a:sym typeface="Arial"/>
            </a:endParaRPr>
          </a:p>
        </p:txBody>
      </p:sp>
      <p:pic>
        <p:nvPicPr>
          <p:cNvPr id="91" name="Shape 91"/>
          <p:cNvPicPr preferRelativeResize="0"/>
          <p:nvPr/>
        </p:nvPicPr>
        <p:blipFill rotWithShape="1">
          <a:blip r:embed="rId4">
            <a:alphaModFix/>
          </a:blip>
          <a:srcRect/>
          <a:stretch/>
        </p:blipFill>
        <p:spPr>
          <a:xfrm>
            <a:off x="8153400" y="6470241"/>
            <a:ext cx="906210" cy="260522"/>
          </a:xfrm>
          <a:prstGeom prst="rect">
            <a:avLst/>
          </a:prstGeom>
          <a:noFill/>
          <a:ln>
            <a:noFill/>
          </a:ln>
        </p:spPr>
      </p:pic>
    </p:spTree>
  </p:cSld>
  <p:clrMapOvr>
    <a:masterClrMapping/>
  </p:clrMapOvr>
  <p:transition spd="slow" advTm="9008">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164"/>
        <p:cNvGrpSpPr/>
        <p:nvPr/>
      </p:nvGrpSpPr>
      <p:grpSpPr>
        <a:xfrm>
          <a:off x="0" y="0"/>
          <a:ext cx="0" cy="0"/>
          <a:chOff x="0" y="0"/>
          <a:chExt cx="0" cy="0"/>
        </a:xfrm>
      </p:grpSpPr>
      <p:sp>
        <p:nvSpPr>
          <p:cNvPr id="165" name="Shape 165"/>
          <p:cNvSpPr/>
          <p:nvPr/>
        </p:nvSpPr>
        <p:spPr>
          <a:xfrm>
            <a:off x="0" y="5427260"/>
            <a:ext cx="9158785" cy="1447800"/>
          </a:xfrm>
          <a:prstGeom prst="rect">
            <a:avLst/>
          </a:prstGeom>
          <a:solidFill>
            <a:srgbClr val="59315F">
              <a:alpha val="8470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59315F"/>
              </a:solidFill>
              <a:latin typeface="Calibri"/>
              <a:ea typeface="Calibri"/>
              <a:cs typeface="Calibri"/>
              <a:sym typeface="Calibri"/>
            </a:endParaRPr>
          </a:p>
        </p:txBody>
      </p:sp>
      <p:sp>
        <p:nvSpPr>
          <p:cNvPr id="166" name="Shape 166"/>
          <p:cNvSpPr/>
          <p:nvPr/>
        </p:nvSpPr>
        <p:spPr>
          <a:xfrm>
            <a:off x="22746" y="5489441"/>
            <a:ext cx="8001000" cy="132343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dirty="0">
                <a:solidFill>
                  <a:schemeClr val="lt1"/>
                </a:solidFill>
                <a:effectLst>
                  <a:outerShdw blurRad="38100" dist="38100" dir="2700000" algn="tl">
                    <a:srgbClr val="000000">
                      <a:alpha val="43137"/>
                    </a:srgbClr>
                  </a:outerShdw>
                </a:effectLst>
                <a:latin typeface="Arial"/>
                <a:ea typeface="Arial"/>
                <a:cs typeface="Arial"/>
                <a:sym typeface="Arial"/>
              </a:rPr>
              <a:t>World Renew is a registered Sponsorship Agreement Holder with the Government of Canada. Since 1979, we have been working with churches and the Canadian public to sponsor and help resettle refugees from all over the world.</a:t>
            </a:r>
          </a:p>
        </p:txBody>
      </p:sp>
      <p:pic>
        <p:nvPicPr>
          <p:cNvPr id="167" name="Shape 167"/>
          <p:cNvPicPr preferRelativeResize="0"/>
          <p:nvPr/>
        </p:nvPicPr>
        <p:blipFill rotWithShape="1">
          <a:blip r:embed="rId4">
            <a:alphaModFix/>
          </a:blip>
          <a:srcRect/>
          <a:stretch/>
        </p:blipFill>
        <p:spPr>
          <a:xfrm>
            <a:off x="8153400" y="6470241"/>
            <a:ext cx="906210" cy="260522"/>
          </a:xfrm>
          <a:prstGeom prst="rect">
            <a:avLst/>
          </a:prstGeom>
          <a:noFill/>
          <a:ln>
            <a:noFill/>
          </a:ln>
        </p:spPr>
      </p:pic>
    </p:spTree>
  </p:cSld>
  <p:clrMapOvr>
    <a:masterClrMapping/>
  </p:clrMapOvr>
  <p:transition spd="slow" advTm="10477">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72"/>
        <p:cNvGrpSpPr/>
        <p:nvPr/>
      </p:nvGrpSpPr>
      <p:grpSpPr>
        <a:xfrm>
          <a:off x="0" y="0"/>
          <a:ext cx="0" cy="0"/>
          <a:chOff x="0" y="0"/>
          <a:chExt cx="0" cy="0"/>
        </a:xfrm>
      </p:grpSpPr>
      <p:sp>
        <p:nvSpPr>
          <p:cNvPr id="173" name="Shape 173"/>
          <p:cNvSpPr/>
          <p:nvPr/>
        </p:nvSpPr>
        <p:spPr>
          <a:xfrm>
            <a:off x="0" y="5427260"/>
            <a:ext cx="9158785" cy="1447800"/>
          </a:xfrm>
          <a:prstGeom prst="rect">
            <a:avLst/>
          </a:prstGeom>
          <a:solidFill>
            <a:srgbClr val="59315F">
              <a:alpha val="8470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59315F"/>
              </a:solidFill>
              <a:latin typeface="Calibri"/>
              <a:ea typeface="Calibri"/>
              <a:cs typeface="Calibri"/>
              <a:sym typeface="Calibri"/>
            </a:endParaRPr>
          </a:p>
        </p:txBody>
      </p:sp>
      <p:sp>
        <p:nvSpPr>
          <p:cNvPr id="174" name="Shape 174"/>
          <p:cNvSpPr/>
          <p:nvPr/>
        </p:nvSpPr>
        <p:spPr>
          <a:xfrm>
            <a:off x="22746" y="5550996"/>
            <a:ext cx="8001000"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dirty="0">
                <a:solidFill>
                  <a:schemeClr val="lt1"/>
                </a:solidFill>
                <a:effectLst>
                  <a:outerShdw blurRad="38100" dist="38100" dir="2700000" algn="tl">
                    <a:srgbClr val="000000">
                      <a:alpha val="43137"/>
                    </a:srgbClr>
                  </a:outerShdw>
                </a:effectLst>
                <a:latin typeface="Arial"/>
                <a:ea typeface="Arial"/>
                <a:cs typeface="Arial"/>
                <a:sym typeface="Arial"/>
              </a:rPr>
              <a:t>Sponsors agree to financially support—in whole or in partnership with the Canadian government—a refugee family for at least a year after their arrival. </a:t>
            </a:r>
          </a:p>
        </p:txBody>
      </p:sp>
      <p:pic>
        <p:nvPicPr>
          <p:cNvPr id="175" name="Shape 175"/>
          <p:cNvPicPr preferRelativeResize="0"/>
          <p:nvPr/>
        </p:nvPicPr>
        <p:blipFill rotWithShape="1">
          <a:blip r:embed="rId4">
            <a:alphaModFix/>
          </a:blip>
          <a:srcRect/>
          <a:stretch/>
        </p:blipFill>
        <p:spPr>
          <a:xfrm>
            <a:off x="8153400" y="6470241"/>
            <a:ext cx="906210" cy="260522"/>
          </a:xfrm>
          <a:prstGeom prst="rect">
            <a:avLst/>
          </a:prstGeom>
          <a:noFill/>
          <a:ln>
            <a:noFill/>
          </a:ln>
        </p:spPr>
      </p:pic>
    </p:spTree>
  </p:cSld>
  <p:clrMapOvr>
    <a:masterClrMapping/>
  </p:clrMapOvr>
  <p:transition spd="slow" advTm="10751">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180"/>
        <p:cNvGrpSpPr/>
        <p:nvPr/>
      </p:nvGrpSpPr>
      <p:grpSpPr>
        <a:xfrm>
          <a:off x="0" y="0"/>
          <a:ext cx="0" cy="0"/>
          <a:chOff x="0" y="0"/>
          <a:chExt cx="0" cy="0"/>
        </a:xfrm>
      </p:grpSpPr>
      <p:sp>
        <p:nvSpPr>
          <p:cNvPr id="181" name="Shape 181"/>
          <p:cNvSpPr/>
          <p:nvPr/>
        </p:nvSpPr>
        <p:spPr>
          <a:xfrm>
            <a:off x="0" y="5427260"/>
            <a:ext cx="9158785" cy="1447800"/>
          </a:xfrm>
          <a:prstGeom prst="rect">
            <a:avLst/>
          </a:prstGeom>
          <a:solidFill>
            <a:srgbClr val="59315F">
              <a:alpha val="8470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59315F"/>
              </a:solidFill>
              <a:latin typeface="Calibri"/>
              <a:ea typeface="Calibri"/>
              <a:cs typeface="Calibri"/>
              <a:sym typeface="Calibri"/>
            </a:endParaRPr>
          </a:p>
        </p:txBody>
      </p:sp>
      <p:sp>
        <p:nvSpPr>
          <p:cNvPr id="182" name="Shape 182"/>
          <p:cNvSpPr/>
          <p:nvPr/>
        </p:nvSpPr>
        <p:spPr>
          <a:xfrm>
            <a:off x="34119" y="5597162"/>
            <a:ext cx="8001000" cy="110799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200" dirty="0">
                <a:solidFill>
                  <a:schemeClr val="lt1"/>
                </a:solidFill>
                <a:effectLst>
                  <a:outerShdw blurRad="38100" dist="38100" dir="2700000" algn="tl">
                    <a:srgbClr val="000000">
                      <a:alpha val="43137"/>
                    </a:srgbClr>
                  </a:outerShdw>
                </a:effectLst>
                <a:latin typeface="Arial"/>
                <a:ea typeface="Arial"/>
                <a:cs typeface="Arial"/>
                <a:sym typeface="Arial"/>
              </a:rPr>
              <a:t>The Blended Visa Office Referred (BVOR) Program allows  churches to share the cost of refugee sponsorship with the government.</a:t>
            </a:r>
          </a:p>
        </p:txBody>
      </p:sp>
      <p:pic>
        <p:nvPicPr>
          <p:cNvPr id="183" name="Shape 183"/>
          <p:cNvPicPr preferRelativeResize="0"/>
          <p:nvPr/>
        </p:nvPicPr>
        <p:blipFill rotWithShape="1">
          <a:blip r:embed="rId4">
            <a:alphaModFix/>
          </a:blip>
          <a:srcRect/>
          <a:stretch/>
        </p:blipFill>
        <p:spPr>
          <a:xfrm>
            <a:off x="8153400" y="6470241"/>
            <a:ext cx="906210" cy="260522"/>
          </a:xfrm>
          <a:prstGeom prst="rect">
            <a:avLst/>
          </a:prstGeom>
          <a:noFill/>
          <a:ln>
            <a:noFill/>
          </a:ln>
        </p:spPr>
      </p:pic>
    </p:spTree>
  </p:cSld>
  <p:clrMapOvr>
    <a:masterClrMapping/>
  </p:clrMapOvr>
  <p:transition spd="slow" advTm="9929">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l="-5999" r="-5998"/>
          </a:stretch>
        </a:blipFill>
        <a:effectLst/>
      </p:bgPr>
    </p:bg>
    <p:spTree>
      <p:nvGrpSpPr>
        <p:cNvPr id="1" name="Shape 188"/>
        <p:cNvGrpSpPr/>
        <p:nvPr/>
      </p:nvGrpSpPr>
      <p:grpSpPr>
        <a:xfrm>
          <a:off x="0" y="0"/>
          <a:ext cx="0" cy="0"/>
          <a:chOff x="0" y="0"/>
          <a:chExt cx="0" cy="0"/>
        </a:xfrm>
      </p:grpSpPr>
      <p:sp>
        <p:nvSpPr>
          <p:cNvPr id="189" name="Shape 189"/>
          <p:cNvSpPr/>
          <p:nvPr/>
        </p:nvSpPr>
        <p:spPr>
          <a:xfrm>
            <a:off x="0" y="5427260"/>
            <a:ext cx="9158785" cy="1447800"/>
          </a:xfrm>
          <a:prstGeom prst="rect">
            <a:avLst/>
          </a:prstGeom>
          <a:solidFill>
            <a:srgbClr val="59315F">
              <a:alpha val="8470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59315F"/>
              </a:solidFill>
              <a:latin typeface="Calibri"/>
              <a:ea typeface="Calibri"/>
              <a:cs typeface="Calibri"/>
              <a:sym typeface="Calibri"/>
            </a:endParaRPr>
          </a:p>
        </p:txBody>
      </p:sp>
      <p:sp>
        <p:nvSpPr>
          <p:cNvPr id="190" name="Shape 190"/>
          <p:cNvSpPr/>
          <p:nvPr/>
        </p:nvSpPr>
        <p:spPr>
          <a:xfrm>
            <a:off x="0" y="5735662"/>
            <a:ext cx="8001000"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dirty="0">
                <a:solidFill>
                  <a:schemeClr val="lt1"/>
                </a:solidFill>
                <a:effectLst>
                  <a:outerShdw blurRad="38100" dist="38100" dir="2700000" algn="tl">
                    <a:srgbClr val="000000">
                      <a:alpha val="43137"/>
                    </a:srgbClr>
                  </a:outerShdw>
                </a:effectLst>
                <a:latin typeface="Arial"/>
                <a:ea typeface="Arial"/>
                <a:cs typeface="Arial"/>
                <a:sym typeface="Arial"/>
              </a:rPr>
              <a:t>In 2015, World Renew and partners sponsored 184 refugees to come to Canada. </a:t>
            </a:r>
          </a:p>
        </p:txBody>
      </p:sp>
      <p:pic>
        <p:nvPicPr>
          <p:cNvPr id="191" name="Shape 191"/>
          <p:cNvPicPr preferRelativeResize="0"/>
          <p:nvPr/>
        </p:nvPicPr>
        <p:blipFill rotWithShape="1">
          <a:blip r:embed="rId4">
            <a:alphaModFix/>
          </a:blip>
          <a:srcRect/>
          <a:stretch/>
        </p:blipFill>
        <p:spPr>
          <a:xfrm>
            <a:off x="8153400" y="6470241"/>
            <a:ext cx="906210" cy="260522"/>
          </a:xfrm>
          <a:prstGeom prst="rect">
            <a:avLst/>
          </a:prstGeom>
          <a:noFill/>
          <a:ln>
            <a:noFill/>
          </a:ln>
        </p:spPr>
      </p:pic>
    </p:spTree>
  </p:cSld>
  <p:clrMapOvr>
    <a:masterClrMapping/>
  </p:clrMapOvr>
  <p:transition spd="slow" advTm="7087">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l="-5999" r="-5998"/>
          </a:stretch>
        </a:blipFill>
        <a:effectLst/>
      </p:bgPr>
    </p:bg>
    <p:spTree>
      <p:nvGrpSpPr>
        <p:cNvPr id="1" name="Shape 196"/>
        <p:cNvGrpSpPr/>
        <p:nvPr/>
      </p:nvGrpSpPr>
      <p:grpSpPr>
        <a:xfrm>
          <a:off x="0" y="0"/>
          <a:ext cx="0" cy="0"/>
          <a:chOff x="0" y="0"/>
          <a:chExt cx="0" cy="0"/>
        </a:xfrm>
      </p:grpSpPr>
      <p:sp>
        <p:nvSpPr>
          <p:cNvPr id="197" name="Shape 197"/>
          <p:cNvSpPr/>
          <p:nvPr/>
        </p:nvSpPr>
        <p:spPr>
          <a:xfrm>
            <a:off x="0" y="5427260"/>
            <a:ext cx="9158785" cy="1447800"/>
          </a:xfrm>
          <a:prstGeom prst="rect">
            <a:avLst/>
          </a:prstGeom>
          <a:solidFill>
            <a:srgbClr val="59315F">
              <a:alpha val="8470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59315F"/>
              </a:solidFill>
              <a:latin typeface="Calibri"/>
              <a:ea typeface="Calibri"/>
              <a:cs typeface="Calibri"/>
              <a:sym typeface="Calibri"/>
            </a:endParaRPr>
          </a:p>
        </p:txBody>
      </p:sp>
      <p:sp>
        <p:nvSpPr>
          <p:cNvPr id="198" name="Shape 198"/>
          <p:cNvSpPr/>
          <p:nvPr/>
        </p:nvSpPr>
        <p:spPr>
          <a:xfrm>
            <a:off x="0" y="5674107"/>
            <a:ext cx="8001000" cy="95410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dirty="0">
                <a:solidFill>
                  <a:schemeClr val="lt1"/>
                </a:solidFill>
                <a:effectLst>
                  <a:outerShdw blurRad="38100" dist="38100" dir="2700000" algn="tl">
                    <a:srgbClr val="000000">
                      <a:alpha val="43137"/>
                    </a:srgbClr>
                  </a:outerShdw>
                </a:effectLst>
                <a:latin typeface="Arial"/>
                <a:ea typeface="Arial"/>
                <a:cs typeface="Arial"/>
                <a:sym typeface="Arial"/>
              </a:rPr>
              <a:t>Since January 2016, World Renew has sponsored 105 refugees from Syria.</a:t>
            </a:r>
          </a:p>
        </p:txBody>
      </p:sp>
      <p:pic>
        <p:nvPicPr>
          <p:cNvPr id="199" name="Shape 199"/>
          <p:cNvPicPr preferRelativeResize="0"/>
          <p:nvPr/>
        </p:nvPicPr>
        <p:blipFill rotWithShape="1">
          <a:blip r:embed="rId4">
            <a:alphaModFix/>
          </a:blip>
          <a:srcRect/>
          <a:stretch/>
        </p:blipFill>
        <p:spPr>
          <a:xfrm>
            <a:off x="8153400" y="6470241"/>
            <a:ext cx="906210" cy="260522"/>
          </a:xfrm>
          <a:prstGeom prst="rect">
            <a:avLst/>
          </a:prstGeom>
          <a:noFill/>
          <a:ln>
            <a:noFill/>
          </a:ln>
        </p:spPr>
      </p:pic>
    </p:spTree>
  </p:cSld>
  <p:clrMapOvr>
    <a:masterClrMapping/>
  </p:clrMapOvr>
  <p:transition spd="slow" advTm="7120">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204"/>
        <p:cNvGrpSpPr/>
        <p:nvPr/>
      </p:nvGrpSpPr>
      <p:grpSpPr>
        <a:xfrm>
          <a:off x="0" y="0"/>
          <a:ext cx="0" cy="0"/>
          <a:chOff x="0" y="0"/>
          <a:chExt cx="0" cy="0"/>
        </a:xfrm>
      </p:grpSpPr>
      <p:sp>
        <p:nvSpPr>
          <p:cNvPr id="205" name="Shape 205"/>
          <p:cNvSpPr/>
          <p:nvPr/>
        </p:nvSpPr>
        <p:spPr>
          <a:xfrm>
            <a:off x="0" y="4648201"/>
            <a:ext cx="9158785" cy="2226860"/>
          </a:xfrm>
          <a:prstGeom prst="rect">
            <a:avLst/>
          </a:prstGeom>
          <a:solidFill>
            <a:srgbClr val="59315F">
              <a:alpha val="8470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59315F"/>
              </a:solidFill>
              <a:latin typeface="Calibri"/>
              <a:ea typeface="Calibri"/>
              <a:cs typeface="Calibri"/>
              <a:sym typeface="Calibri"/>
            </a:endParaRPr>
          </a:p>
        </p:txBody>
      </p:sp>
      <p:sp>
        <p:nvSpPr>
          <p:cNvPr id="206" name="Shape 206"/>
          <p:cNvSpPr/>
          <p:nvPr/>
        </p:nvSpPr>
        <p:spPr>
          <a:xfrm>
            <a:off x="0" y="4648201"/>
            <a:ext cx="8153399" cy="221599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300" dirty="0">
                <a:solidFill>
                  <a:schemeClr val="lt1"/>
                </a:solidFill>
                <a:effectLst>
                  <a:outerShdw blurRad="38100" dist="38100" dir="2700000" algn="tl">
                    <a:srgbClr val="000000">
                      <a:alpha val="43137"/>
                    </a:srgbClr>
                  </a:outerShdw>
                </a:effectLst>
                <a:latin typeface="Arial"/>
                <a:ea typeface="Arial"/>
                <a:cs typeface="Arial"/>
                <a:sym typeface="Arial"/>
              </a:rPr>
              <a:t>“Jesus taught that we should feed the hungry and welcome the stranger. The relationships our church is building with refugees are so enjoyable! Meeting new people, finding out about their customs, their food, their attitudes. It broadens our outlook.”- Eleanor, a refugee sponsor through Willoughby CRC</a:t>
            </a:r>
            <a:r>
              <a:rPr lang="en-US" sz="2300" dirty="0">
                <a:solidFill>
                  <a:schemeClr val="lt1"/>
                </a:solidFill>
                <a:effectLst>
                  <a:outerShdw blurRad="38100" dist="38100" dir="2700000" algn="tl">
                    <a:srgbClr val="000000">
                      <a:alpha val="43137"/>
                    </a:srgbClr>
                  </a:outerShdw>
                </a:effectLst>
              </a:rPr>
              <a:t>, Langley BC</a:t>
            </a:r>
          </a:p>
        </p:txBody>
      </p:sp>
      <p:pic>
        <p:nvPicPr>
          <p:cNvPr id="207" name="Shape 207"/>
          <p:cNvPicPr preferRelativeResize="0"/>
          <p:nvPr/>
        </p:nvPicPr>
        <p:blipFill rotWithShape="1">
          <a:blip r:embed="rId4">
            <a:alphaModFix/>
          </a:blip>
          <a:srcRect/>
          <a:stretch/>
        </p:blipFill>
        <p:spPr>
          <a:xfrm>
            <a:off x="8153400" y="6470241"/>
            <a:ext cx="906210" cy="260522"/>
          </a:xfrm>
          <a:prstGeom prst="rect">
            <a:avLst/>
          </a:prstGeom>
          <a:noFill/>
          <a:ln>
            <a:noFill/>
          </a:ln>
        </p:spPr>
      </p:pic>
    </p:spTree>
  </p:cSld>
  <p:clrMapOvr>
    <a:masterClrMapping/>
  </p:clrMapOvr>
  <p:transition spd="slow" advTm="15541">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3000"/>
          </a:stretch>
        </a:blipFill>
        <a:effectLst/>
      </p:bgPr>
    </p:bg>
    <p:spTree>
      <p:nvGrpSpPr>
        <p:cNvPr id="1" name="Shape 212"/>
        <p:cNvGrpSpPr/>
        <p:nvPr/>
      </p:nvGrpSpPr>
      <p:grpSpPr>
        <a:xfrm>
          <a:off x="0" y="0"/>
          <a:ext cx="0" cy="0"/>
          <a:chOff x="0" y="0"/>
          <a:chExt cx="0" cy="0"/>
        </a:xfrm>
      </p:grpSpPr>
      <p:sp>
        <p:nvSpPr>
          <p:cNvPr id="213" name="Shape 213"/>
          <p:cNvSpPr/>
          <p:nvPr/>
        </p:nvSpPr>
        <p:spPr>
          <a:xfrm>
            <a:off x="0" y="5427260"/>
            <a:ext cx="9158785" cy="1447800"/>
          </a:xfrm>
          <a:prstGeom prst="rect">
            <a:avLst/>
          </a:prstGeom>
          <a:solidFill>
            <a:srgbClr val="59315F">
              <a:alpha val="8470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59315F"/>
              </a:solidFill>
              <a:latin typeface="Calibri"/>
              <a:ea typeface="Calibri"/>
              <a:cs typeface="Calibri"/>
              <a:sym typeface="Calibri"/>
            </a:endParaRPr>
          </a:p>
        </p:txBody>
      </p:sp>
      <p:sp>
        <p:nvSpPr>
          <p:cNvPr id="214" name="Shape 214"/>
          <p:cNvSpPr/>
          <p:nvPr/>
        </p:nvSpPr>
        <p:spPr>
          <a:xfrm>
            <a:off x="0" y="5397107"/>
            <a:ext cx="8001000" cy="150810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300" dirty="0">
                <a:solidFill>
                  <a:schemeClr val="lt1"/>
                </a:solidFill>
                <a:effectLst>
                  <a:outerShdw blurRad="38100" dist="38100" dir="2700000" algn="tl">
                    <a:srgbClr val="000000">
                      <a:alpha val="43137"/>
                    </a:srgbClr>
                  </a:outerShdw>
                </a:effectLst>
                <a:latin typeface="Arial"/>
                <a:ea typeface="Arial"/>
                <a:cs typeface="Arial"/>
                <a:sym typeface="Arial"/>
              </a:rPr>
              <a:t>World </a:t>
            </a:r>
            <a:r>
              <a:rPr lang="en-US" sz="2300" dirty="0" err="1">
                <a:solidFill>
                  <a:schemeClr val="lt1"/>
                </a:solidFill>
                <a:effectLst>
                  <a:outerShdw blurRad="38100" dist="38100" dir="2700000" algn="tl">
                    <a:srgbClr val="000000">
                      <a:alpha val="43137"/>
                    </a:srgbClr>
                  </a:outerShdw>
                </a:effectLst>
                <a:latin typeface="Arial"/>
                <a:ea typeface="Arial"/>
                <a:cs typeface="Arial"/>
                <a:sym typeface="Arial"/>
              </a:rPr>
              <a:t>Renew’s</a:t>
            </a:r>
            <a:r>
              <a:rPr lang="en-US" sz="2300" dirty="0">
                <a:solidFill>
                  <a:schemeClr val="lt1"/>
                </a:solidFill>
                <a:effectLst>
                  <a:outerShdw blurRad="38100" dist="38100" dir="2700000" algn="tl">
                    <a:srgbClr val="000000">
                      <a:alpha val="43137"/>
                    </a:srgbClr>
                  </a:outerShdw>
                </a:effectLst>
                <a:latin typeface="Arial"/>
                <a:ea typeface="Arial"/>
                <a:cs typeface="Arial"/>
                <a:sym typeface="Arial"/>
              </a:rPr>
              <a:t> ministry to refugees is made possible through the faithful prayer and support of churches like yours. Thank you for reaching out in love to </a:t>
            </a:r>
            <a:r>
              <a:rPr lang="en-US" sz="2300" dirty="0">
                <a:solidFill>
                  <a:schemeClr val="lt1"/>
                </a:solidFill>
                <a:effectLst>
                  <a:outerShdw blurRad="38100" dist="38100" dir="2700000" algn="tl">
                    <a:srgbClr val="000000">
                      <a:alpha val="43137"/>
                    </a:srgbClr>
                  </a:outerShdw>
                </a:effectLst>
              </a:rPr>
              <a:t>all</a:t>
            </a:r>
            <a:r>
              <a:rPr lang="en-US" sz="2300" dirty="0">
                <a:solidFill>
                  <a:schemeClr val="lt1"/>
                </a:solidFill>
                <a:effectLst>
                  <a:outerShdw blurRad="38100" dist="38100" dir="2700000" algn="tl">
                    <a:srgbClr val="000000">
                      <a:alpha val="43137"/>
                    </a:srgbClr>
                  </a:outerShdw>
                </a:effectLst>
                <a:latin typeface="Arial"/>
                <a:ea typeface="Arial"/>
                <a:cs typeface="Arial"/>
                <a:sym typeface="Arial"/>
              </a:rPr>
              <a:t> </a:t>
            </a:r>
            <a:r>
              <a:rPr lang="en-US" sz="2300" dirty="0" smtClean="0">
                <a:solidFill>
                  <a:schemeClr val="lt1"/>
                </a:solidFill>
                <a:effectLst>
                  <a:outerShdw blurRad="38100" dist="38100" dir="2700000" algn="tl">
                    <a:srgbClr val="000000">
                      <a:alpha val="43137"/>
                    </a:srgbClr>
                  </a:outerShdw>
                </a:effectLst>
                <a:latin typeface="Arial"/>
                <a:ea typeface="Arial"/>
                <a:cs typeface="Arial"/>
                <a:sym typeface="Arial"/>
              </a:rPr>
              <a:t>image bearers </a:t>
            </a:r>
            <a:r>
              <a:rPr lang="en-US" sz="2300" dirty="0">
                <a:solidFill>
                  <a:schemeClr val="lt1"/>
                </a:solidFill>
                <a:effectLst>
                  <a:outerShdw blurRad="38100" dist="38100" dir="2700000" algn="tl">
                    <a:srgbClr val="000000">
                      <a:alpha val="43137"/>
                    </a:srgbClr>
                  </a:outerShdw>
                </a:effectLst>
                <a:latin typeface="Arial"/>
                <a:ea typeface="Arial"/>
                <a:cs typeface="Arial"/>
                <a:sym typeface="Arial"/>
              </a:rPr>
              <a:t>of God.</a:t>
            </a:r>
          </a:p>
        </p:txBody>
      </p:sp>
      <p:pic>
        <p:nvPicPr>
          <p:cNvPr id="215" name="Shape 215"/>
          <p:cNvPicPr preferRelativeResize="0"/>
          <p:nvPr/>
        </p:nvPicPr>
        <p:blipFill rotWithShape="1">
          <a:blip r:embed="rId4">
            <a:alphaModFix/>
          </a:blip>
          <a:srcRect/>
          <a:stretch/>
        </p:blipFill>
        <p:spPr>
          <a:xfrm>
            <a:off x="8153400" y="6470241"/>
            <a:ext cx="906210" cy="260522"/>
          </a:xfrm>
          <a:prstGeom prst="rect">
            <a:avLst/>
          </a:prstGeom>
          <a:noFill/>
          <a:ln>
            <a:noFill/>
          </a:ln>
        </p:spPr>
      </p:pic>
    </p:spTree>
  </p:cSld>
  <p:clrMapOvr>
    <a:masterClrMapping/>
  </p:clrMapOvr>
  <p:transition spd="slow" advTm="9206">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t="-47998" b="-49998"/>
          </a:stretch>
        </a:blipFill>
        <a:effectLst/>
      </p:bgPr>
    </p:bg>
    <p:spTree>
      <p:nvGrpSpPr>
        <p:cNvPr id="1" name="Shape 220"/>
        <p:cNvGrpSpPr/>
        <p:nvPr/>
      </p:nvGrpSpPr>
      <p:grpSpPr>
        <a:xfrm>
          <a:off x="0" y="0"/>
          <a:ext cx="0" cy="0"/>
          <a:chOff x="0" y="0"/>
          <a:chExt cx="0" cy="0"/>
        </a:xfrm>
      </p:grpSpPr>
      <p:sp>
        <p:nvSpPr>
          <p:cNvPr id="221" name="Shape 221"/>
          <p:cNvSpPr/>
          <p:nvPr/>
        </p:nvSpPr>
        <p:spPr>
          <a:xfrm>
            <a:off x="0" y="5427260"/>
            <a:ext cx="9158785" cy="1447800"/>
          </a:xfrm>
          <a:prstGeom prst="rect">
            <a:avLst/>
          </a:prstGeom>
          <a:solidFill>
            <a:srgbClr val="59315F">
              <a:alpha val="8470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59315F"/>
              </a:solidFill>
              <a:latin typeface="Calibri"/>
              <a:ea typeface="Calibri"/>
              <a:cs typeface="Calibri"/>
              <a:sym typeface="Calibri"/>
            </a:endParaRPr>
          </a:p>
        </p:txBody>
      </p:sp>
      <p:sp>
        <p:nvSpPr>
          <p:cNvPr id="222" name="Shape 222"/>
          <p:cNvSpPr/>
          <p:nvPr/>
        </p:nvSpPr>
        <p:spPr>
          <a:xfrm>
            <a:off x="0" y="5573158"/>
            <a:ext cx="8001000" cy="115600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300" dirty="0">
                <a:solidFill>
                  <a:schemeClr val="lt1"/>
                </a:solidFill>
                <a:effectLst>
                  <a:outerShdw blurRad="38100" dist="38100" dir="2700000" algn="tl">
                    <a:srgbClr val="000000">
                      <a:alpha val="43137"/>
                    </a:srgbClr>
                  </a:outerShdw>
                </a:effectLst>
                <a:latin typeface="Arial"/>
                <a:ea typeface="Arial"/>
                <a:cs typeface="Arial"/>
                <a:sym typeface="Arial"/>
              </a:rPr>
              <a:t>Do you want to learn more about refugee sponsorship? Call the Refugee Office at World Renew at </a:t>
            </a:r>
            <a:r>
              <a:rPr lang="en-US" sz="2300" b="1" dirty="0">
                <a:solidFill>
                  <a:schemeClr val="lt1"/>
                </a:solidFill>
                <a:effectLst>
                  <a:outerShdw blurRad="38100" dist="38100" dir="2700000" algn="tl">
                    <a:srgbClr val="000000">
                      <a:alpha val="43137"/>
                    </a:srgbClr>
                  </a:outerShdw>
                </a:effectLst>
                <a:latin typeface="Arial"/>
                <a:ea typeface="Arial"/>
                <a:cs typeface="Arial"/>
                <a:sym typeface="Arial"/>
              </a:rPr>
              <a:t>1-800-730-3490</a:t>
            </a:r>
            <a:r>
              <a:rPr lang="en-US" sz="2300" dirty="0">
                <a:solidFill>
                  <a:schemeClr val="lt1"/>
                </a:solidFill>
                <a:effectLst>
                  <a:outerShdw blurRad="38100" dist="38100" dir="2700000" algn="tl">
                    <a:srgbClr val="000000">
                      <a:alpha val="43137"/>
                    </a:srgbClr>
                  </a:outerShdw>
                </a:effectLst>
                <a:latin typeface="Arial"/>
                <a:ea typeface="Arial"/>
                <a:cs typeface="Arial"/>
                <a:sym typeface="Arial"/>
              </a:rPr>
              <a:t> or visit our website: </a:t>
            </a:r>
            <a:r>
              <a:rPr lang="en-US" sz="2300" b="1" dirty="0">
                <a:solidFill>
                  <a:schemeClr val="lt1"/>
                </a:solidFill>
                <a:effectLst>
                  <a:outerShdw blurRad="38100" dist="38100" dir="2700000" algn="tl">
                    <a:srgbClr val="000000">
                      <a:alpha val="43137"/>
                    </a:srgbClr>
                  </a:outerShdw>
                </a:effectLst>
                <a:latin typeface="Arial"/>
                <a:ea typeface="Arial"/>
                <a:cs typeface="Arial"/>
                <a:sym typeface="Arial"/>
              </a:rPr>
              <a:t>worldrenew.net/</a:t>
            </a:r>
            <a:r>
              <a:rPr lang="en-US" sz="2300" b="1" dirty="0" err="1">
                <a:solidFill>
                  <a:schemeClr val="lt1"/>
                </a:solidFill>
                <a:effectLst>
                  <a:outerShdw blurRad="38100" dist="38100" dir="2700000" algn="tl">
                    <a:srgbClr val="000000">
                      <a:alpha val="43137"/>
                    </a:srgbClr>
                  </a:outerShdw>
                </a:effectLst>
                <a:latin typeface="Arial"/>
                <a:ea typeface="Arial"/>
                <a:cs typeface="Arial"/>
                <a:sym typeface="Arial"/>
              </a:rPr>
              <a:t>refugeesponsorship</a:t>
            </a:r>
            <a:endParaRPr lang="en-US" sz="2300" b="1" dirty="0">
              <a:solidFill>
                <a:schemeClr val="lt1"/>
              </a:solidFill>
              <a:effectLst>
                <a:outerShdw blurRad="38100" dist="38100" dir="2700000" algn="tl">
                  <a:srgbClr val="000000">
                    <a:alpha val="43137"/>
                  </a:srgbClr>
                </a:outerShdw>
              </a:effectLst>
              <a:latin typeface="Arial"/>
              <a:ea typeface="Arial"/>
              <a:cs typeface="Arial"/>
              <a:sym typeface="Arial"/>
            </a:endParaRPr>
          </a:p>
        </p:txBody>
      </p:sp>
      <p:pic>
        <p:nvPicPr>
          <p:cNvPr id="223" name="Shape 223"/>
          <p:cNvPicPr preferRelativeResize="0"/>
          <p:nvPr/>
        </p:nvPicPr>
        <p:blipFill rotWithShape="1">
          <a:blip r:embed="rId4">
            <a:alphaModFix/>
          </a:blip>
          <a:srcRect/>
          <a:stretch/>
        </p:blipFill>
        <p:spPr>
          <a:xfrm>
            <a:off x="8153400" y="6470241"/>
            <a:ext cx="906210" cy="260522"/>
          </a:xfrm>
          <a:prstGeom prst="rect">
            <a:avLst/>
          </a:prstGeom>
          <a:noFill/>
          <a:ln>
            <a:noFill/>
          </a:ln>
        </p:spPr>
      </p:pic>
    </p:spTree>
  </p:cSld>
  <p:clrMapOvr>
    <a:masterClrMapping/>
  </p:clrMapOvr>
  <p:transition spd="slow" advTm="9230">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l="-5999" r="-5998"/>
          </a:stretch>
        </a:blipFill>
        <a:effectLst/>
      </p:bgPr>
    </p:bg>
    <p:spTree>
      <p:nvGrpSpPr>
        <p:cNvPr id="1" name="Shape 228"/>
        <p:cNvGrpSpPr/>
        <p:nvPr/>
      </p:nvGrpSpPr>
      <p:grpSpPr>
        <a:xfrm>
          <a:off x="0" y="0"/>
          <a:ext cx="0" cy="0"/>
          <a:chOff x="0" y="0"/>
          <a:chExt cx="0" cy="0"/>
        </a:xfrm>
      </p:grpSpPr>
      <p:sp>
        <p:nvSpPr>
          <p:cNvPr id="229" name="Shape 229"/>
          <p:cNvSpPr/>
          <p:nvPr/>
        </p:nvSpPr>
        <p:spPr>
          <a:xfrm>
            <a:off x="0" y="5105400"/>
            <a:ext cx="9158785" cy="1769661"/>
          </a:xfrm>
          <a:prstGeom prst="rect">
            <a:avLst/>
          </a:prstGeom>
          <a:solidFill>
            <a:srgbClr val="59315F">
              <a:alpha val="8470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59315F"/>
              </a:solidFill>
              <a:latin typeface="Calibri"/>
              <a:ea typeface="Calibri"/>
              <a:cs typeface="Calibri"/>
              <a:sym typeface="Calibri"/>
            </a:endParaRPr>
          </a:p>
        </p:txBody>
      </p:sp>
      <p:sp>
        <p:nvSpPr>
          <p:cNvPr id="230" name="Shape 230"/>
          <p:cNvSpPr/>
          <p:nvPr/>
        </p:nvSpPr>
        <p:spPr>
          <a:xfrm>
            <a:off x="-11097" y="5181600"/>
            <a:ext cx="8001000" cy="186204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300" dirty="0">
                <a:solidFill>
                  <a:schemeClr val="lt1"/>
                </a:solidFill>
                <a:effectLst>
                  <a:outerShdw blurRad="38100" dist="38100" dir="2700000" algn="tl">
                    <a:srgbClr val="000000">
                      <a:alpha val="43137"/>
                    </a:srgbClr>
                  </a:outerShdw>
                </a:effectLst>
                <a:latin typeface="Arial"/>
                <a:ea typeface="Arial"/>
                <a:cs typeface="Arial"/>
                <a:sym typeface="Arial"/>
              </a:rPr>
              <a:t>On World </a:t>
            </a:r>
            <a:r>
              <a:rPr lang="en-US" sz="2300" dirty="0" err="1">
                <a:solidFill>
                  <a:schemeClr val="lt1"/>
                </a:solidFill>
                <a:effectLst>
                  <a:outerShdw blurRad="38100" dist="38100" dir="2700000" algn="tl">
                    <a:srgbClr val="000000">
                      <a:alpha val="43137"/>
                    </a:srgbClr>
                  </a:outerShdw>
                </a:effectLst>
                <a:latin typeface="Arial"/>
                <a:ea typeface="Arial"/>
                <a:cs typeface="Arial"/>
                <a:sym typeface="Arial"/>
              </a:rPr>
              <a:t>Renew’s</a:t>
            </a:r>
            <a:r>
              <a:rPr lang="en-US" sz="2300" dirty="0">
                <a:solidFill>
                  <a:schemeClr val="lt1"/>
                </a:solidFill>
                <a:effectLst>
                  <a:outerShdw blurRad="38100" dist="38100" dir="2700000" algn="tl">
                    <a:srgbClr val="000000">
                      <a:alpha val="43137"/>
                    </a:srgbClr>
                  </a:outerShdw>
                </a:effectLst>
                <a:latin typeface="Arial"/>
                <a:ea typeface="Arial"/>
                <a:cs typeface="Arial"/>
                <a:sym typeface="Arial"/>
              </a:rPr>
              <a:t> website, you can also find resources to help your church journey with refugees. These include a video, a workshop for churches, prayer materials, and more. Go to: </a:t>
            </a:r>
            <a:r>
              <a:rPr lang="en-US" sz="2300" b="1" dirty="0">
                <a:solidFill>
                  <a:schemeClr val="lt1"/>
                </a:solidFill>
                <a:effectLst>
                  <a:outerShdw blurRad="38100" dist="38100" dir="2700000" algn="tl">
                    <a:srgbClr val="000000">
                      <a:alpha val="43137"/>
                    </a:srgbClr>
                  </a:outerShdw>
                </a:effectLst>
                <a:latin typeface="Arial"/>
                <a:ea typeface="Arial"/>
                <a:cs typeface="Arial"/>
                <a:sym typeface="Arial"/>
              </a:rPr>
              <a:t>worldrenew.net/refugees</a:t>
            </a:r>
          </a:p>
        </p:txBody>
      </p:sp>
      <p:pic>
        <p:nvPicPr>
          <p:cNvPr id="231" name="Shape 231"/>
          <p:cNvPicPr preferRelativeResize="0"/>
          <p:nvPr/>
        </p:nvPicPr>
        <p:blipFill rotWithShape="1">
          <a:blip r:embed="rId4">
            <a:alphaModFix/>
          </a:blip>
          <a:srcRect/>
          <a:stretch/>
        </p:blipFill>
        <p:spPr>
          <a:xfrm>
            <a:off x="8153400" y="6470241"/>
            <a:ext cx="906210" cy="260522"/>
          </a:xfrm>
          <a:prstGeom prst="rect">
            <a:avLst/>
          </a:prstGeom>
          <a:noFill/>
          <a:ln>
            <a:noFill/>
          </a:ln>
        </p:spPr>
      </p:pic>
    </p:spTree>
  </p:cSld>
  <p:clrMapOvr>
    <a:masterClrMapping/>
  </p:clrMapOvr>
  <p:transition spd="slow" advTm="10536">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l="-5999" r="-5998"/>
          </a:stretch>
        </a:blipFill>
        <a:effectLst/>
      </p:bgPr>
    </p:bg>
    <p:spTree>
      <p:nvGrpSpPr>
        <p:cNvPr id="1" name="Shape 236"/>
        <p:cNvGrpSpPr/>
        <p:nvPr/>
      </p:nvGrpSpPr>
      <p:grpSpPr>
        <a:xfrm>
          <a:off x="0" y="0"/>
          <a:ext cx="0" cy="0"/>
          <a:chOff x="0" y="0"/>
          <a:chExt cx="0" cy="0"/>
        </a:xfrm>
      </p:grpSpPr>
      <p:sp>
        <p:nvSpPr>
          <p:cNvPr id="237" name="Shape 237"/>
          <p:cNvSpPr/>
          <p:nvPr/>
        </p:nvSpPr>
        <p:spPr>
          <a:xfrm>
            <a:off x="0" y="5427260"/>
            <a:ext cx="9158785" cy="1447800"/>
          </a:xfrm>
          <a:prstGeom prst="rect">
            <a:avLst/>
          </a:prstGeom>
          <a:solidFill>
            <a:srgbClr val="59315F">
              <a:alpha val="8470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59315F"/>
              </a:solidFill>
              <a:latin typeface="Calibri"/>
              <a:ea typeface="Calibri"/>
              <a:cs typeface="Calibri"/>
              <a:sym typeface="Calibri"/>
            </a:endParaRPr>
          </a:p>
        </p:txBody>
      </p:sp>
      <p:sp>
        <p:nvSpPr>
          <p:cNvPr id="238" name="Shape 238"/>
          <p:cNvSpPr/>
          <p:nvPr/>
        </p:nvSpPr>
        <p:spPr>
          <a:xfrm>
            <a:off x="0" y="5458662"/>
            <a:ext cx="8001000" cy="138499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dirty="0">
                <a:solidFill>
                  <a:schemeClr val="lt1"/>
                </a:solidFill>
                <a:effectLst>
                  <a:outerShdw blurRad="38100" dist="38100" dir="2700000" algn="tl">
                    <a:srgbClr val="000000">
                      <a:alpha val="43137"/>
                    </a:srgbClr>
                  </a:outerShdw>
                </a:effectLst>
                <a:latin typeface="Arial"/>
                <a:ea typeface="Arial"/>
                <a:cs typeface="Arial"/>
                <a:sym typeface="Arial"/>
              </a:rPr>
              <a:t>Thank you for joining World Renew in showing Christ’s deep love to those displaced by persecution and war. </a:t>
            </a:r>
          </a:p>
        </p:txBody>
      </p:sp>
      <p:pic>
        <p:nvPicPr>
          <p:cNvPr id="239" name="Shape 239"/>
          <p:cNvPicPr preferRelativeResize="0"/>
          <p:nvPr/>
        </p:nvPicPr>
        <p:blipFill rotWithShape="1">
          <a:blip r:embed="rId4">
            <a:alphaModFix/>
          </a:blip>
          <a:srcRect/>
          <a:stretch/>
        </p:blipFill>
        <p:spPr>
          <a:xfrm>
            <a:off x="8153400" y="6470241"/>
            <a:ext cx="906210" cy="260522"/>
          </a:xfrm>
          <a:prstGeom prst="rect">
            <a:avLst/>
          </a:prstGeom>
          <a:noFill/>
          <a:ln>
            <a:noFill/>
          </a:ln>
        </p:spPr>
      </p:pic>
    </p:spTree>
  </p:cSld>
  <p:clrMapOvr>
    <a:masterClrMapping/>
  </p:clrMapOvr>
  <p:transition spd="slow" advTm="9262">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l="-5999" r="-5998"/>
          </a:stretch>
        </a:blipFill>
        <a:effectLst/>
      </p:bgPr>
    </p:bg>
    <p:spTree>
      <p:nvGrpSpPr>
        <p:cNvPr id="1" name="Shape 103"/>
        <p:cNvGrpSpPr/>
        <p:nvPr/>
      </p:nvGrpSpPr>
      <p:grpSpPr>
        <a:xfrm>
          <a:off x="0" y="0"/>
          <a:ext cx="0" cy="0"/>
          <a:chOff x="0" y="0"/>
          <a:chExt cx="0" cy="0"/>
        </a:xfrm>
      </p:grpSpPr>
      <p:sp>
        <p:nvSpPr>
          <p:cNvPr id="104" name="Shape 104"/>
          <p:cNvSpPr/>
          <p:nvPr/>
        </p:nvSpPr>
        <p:spPr>
          <a:xfrm>
            <a:off x="0" y="5427260"/>
            <a:ext cx="9158785" cy="1447800"/>
          </a:xfrm>
          <a:prstGeom prst="rect">
            <a:avLst/>
          </a:prstGeom>
          <a:solidFill>
            <a:srgbClr val="59315F">
              <a:alpha val="8470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59315F"/>
              </a:solidFill>
              <a:latin typeface="Calibri"/>
              <a:ea typeface="Calibri"/>
              <a:cs typeface="Calibri"/>
              <a:sym typeface="Calibri"/>
            </a:endParaRPr>
          </a:p>
        </p:txBody>
      </p:sp>
      <p:sp>
        <p:nvSpPr>
          <p:cNvPr id="105" name="Shape 105"/>
          <p:cNvSpPr/>
          <p:nvPr/>
        </p:nvSpPr>
        <p:spPr>
          <a:xfrm>
            <a:off x="11837" y="5530434"/>
            <a:ext cx="7894092"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dirty="0">
                <a:solidFill>
                  <a:schemeClr val="lt1"/>
                </a:solidFill>
                <a:effectLst>
                  <a:outerShdw blurRad="38100" dist="38100" dir="2700000" algn="tl">
                    <a:srgbClr val="000000">
                      <a:alpha val="43137"/>
                    </a:srgbClr>
                  </a:outerShdw>
                </a:effectLst>
                <a:latin typeface="Arial"/>
                <a:ea typeface="Arial"/>
                <a:cs typeface="Arial"/>
                <a:sym typeface="Arial"/>
              </a:rPr>
              <a:t>“So God created humankind in his own image, in the image of God he created them; male and female he created them.” - Genesis 1:27</a:t>
            </a:r>
          </a:p>
        </p:txBody>
      </p:sp>
      <p:pic>
        <p:nvPicPr>
          <p:cNvPr id="106" name="Shape 106"/>
          <p:cNvPicPr preferRelativeResize="0"/>
          <p:nvPr/>
        </p:nvPicPr>
        <p:blipFill rotWithShape="1">
          <a:blip r:embed="rId4">
            <a:alphaModFix/>
          </a:blip>
          <a:srcRect/>
          <a:stretch/>
        </p:blipFill>
        <p:spPr>
          <a:xfrm>
            <a:off x="8153400" y="6470241"/>
            <a:ext cx="906210" cy="260522"/>
          </a:xfrm>
          <a:prstGeom prst="rect">
            <a:avLst/>
          </a:prstGeom>
          <a:noFill/>
          <a:ln>
            <a:noFill/>
          </a:ln>
        </p:spPr>
      </p:pic>
    </p:spTree>
  </p:cSld>
  <p:clrMapOvr>
    <a:masterClrMapping/>
  </p:clrMapOvr>
  <p:transition spd="slow" advTm="9600">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100000" sy="100000" flip="none" algn="tl"/>
        </a:blipFill>
        <a:effectLst/>
      </p:bgPr>
    </p:bg>
    <p:spTree>
      <p:nvGrpSpPr>
        <p:cNvPr id="1" name="Shape 244"/>
        <p:cNvGrpSpPr/>
        <p:nvPr/>
      </p:nvGrpSpPr>
      <p:grpSpPr>
        <a:xfrm>
          <a:off x="0" y="0"/>
          <a:ext cx="0" cy="0"/>
          <a:chOff x="0" y="0"/>
          <a:chExt cx="0" cy="0"/>
        </a:xfrm>
      </p:grpSpPr>
      <p:sp>
        <p:nvSpPr>
          <p:cNvPr id="245" name="Shape 245"/>
          <p:cNvSpPr/>
          <p:nvPr/>
        </p:nvSpPr>
        <p:spPr>
          <a:xfrm>
            <a:off x="-1" y="745358"/>
            <a:ext cx="6324600" cy="1447800"/>
          </a:xfrm>
          <a:prstGeom prst="rect">
            <a:avLst/>
          </a:prstGeom>
          <a:solidFill>
            <a:schemeClr val="lt1">
              <a:alpha val="49803"/>
            </a:schemeClr>
          </a:solidFill>
          <a:ln>
            <a:noFill/>
          </a:ln>
        </p:spPr>
        <p:txBody>
          <a:bodyPr lIns="91425" tIns="45700" rIns="91425" bIns="45700" anchor="ctr" anchorCtr="0">
            <a:noAutofit/>
          </a:bodyPr>
          <a:lstStyle/>
          <a:p>
            <a:pPr marL="0" marR="0" lvl="0" indent="0" algn="ctr" rtl="0">
              <a:spcBef>
                <a:spcPts val="0"/>
              </a:spcBef>
              <a:buNone/>
            </a:pPr>
            <a:endParaRPr sz="1800">
              <a:solidFill>
                <a:srgbClr val="59315F"/>
              </a:solidFill>
              <a:latin typeface="Calibri"/>
              <a:ea typeface="Calibri"/>
              <a:cs typeface="Calibri"/>
              <a:sym typeface="Calibri"/>
            </a:endParaRPr>
          </a:p>
        </p:txBody>
      </p:sp>
      <p:sp>
        <p:nvSpPr>
          <p:cNvPr id="246" name="Shape 246"/>
          <p:cNvSpPr/>
          <p:nvPr/>
        </p:nvSpPr>
        <p:spPr>
          <a:xfrm>
            <a:off x="4343398" y="5152030"/>
            <a:ext cx="4815384" cy="1723031"/>
          </a:xfrm>
          <a:prstGeom prst="rect">
            <a:avLst/>
          </a:prstGeom>
          <a:solidFill>
            <a:schemeClr val="lt1">
              <a:alpha val="48627"/>
            </a:schemeClr>
          </a:solidFill>
          <a:ln>
            <a:noFill/>
          </a:ln>
        </p:spPr>
        <p:txBody>
          <a:bodyPr lIns="91425" tIns="45700" rIns="91425" bIns="45700" anchor="ctr" anchorCtr="0">
            <a:noAutofit/>
          </a:bodyPr>
          <a:lstStyle/>
          <a:p>
            <a:pPr marL="0" marR="0" lvl="0" indent="0" algn="ctr" rtl="0">
              <a:spcBef>
                <a:spcPts val="0"/>
              </a:spcBef>
              <a:buNone/>
            </a:pPr>
            <a:endParaRPr sz="1800">
              <a:solidFill>
                <a:srgbClr val="59315F"/>
              </a:solidFill>
              <a:latin typeface="Calibri"/>
              <a:ea typeface="Calibri"/>
              <a:cs typeface="Calibri"/>
              <a:sym typeface="Calibri"/>
            </a:endParaRPr>
          </a:p>
        </p:txBody>
      </p:sp>
      <p:sp>
        <p:nvSpPr>
          <p:cNvPr id="247" name="Shape 247"/>
          <p:cNvSpPr/>
          <p:nvPr/>
        </p:nvSpPr>
        <p:spPr>
          <a:xfrm>
            <a:off x="42080" y="5550996"/>
            <a:ext cx="8001000" cy="461664"/>
          </a:xfrm>
          <a:prstGeom prst="rect">
            <a:avLst/>
          </a:prstGeom>
          <a:noFill/>
          <a:ln>
            <a:noFill/>
          </a:ln>
        </p:spPr>
        <p:txBody>
          <a:bodyPr lIns="91425" tIns="45700" rIns="91425" bIns="45700" anchor="t" anchorCtr="0">
            <a:noAutofit/>
          </a:bodyPr>
          <a:lstStyle/>
          <a:p>
            <a:pPr marL="0" marR="0" lvl="0" indent="0" algn="l" rtl="0">
              <a:spcBef>
                <a:spcPts val="0"/>
              </a:spcBef>
              <a:buNone/>
            </a:pPr>
            <a:endParaRPr sz="2400" b="1">
              <a:solidFill>
                <a:schemeClr val="lt1"/>
              </a:solidFill>
              <a:latin typeface="Arial"/>
              <a:ea typeface="Arial"/>
              <a:cs typeface="Arial"/>
              <a:sym typeface="Arial"/>
            </a:endParaRPr>
          </a:p>
        </p:txBody>
      </p:sp>
      <p:pic>
        <p:nvPicPr>
          <p:cNvPr id="248" name="Shape 248"/>
          <p:cNvPicPr preferRelativeResize="0"/>
          <p:nvPr/>
        </p:nvPicPr>
        <p:blipFill rotWithShape="1">
          <a:blip r:embed="rId4">
            <a:alphaModFix/>
          </a:blip>
          <a:srcRect/>
          <a:stretch/>
        </p:blipFill>
        <p:spPr>
          <a:xfrm>
            <a:off x="741525" y="1035230"/>
            <a:ext cx="4841543" cy="868054"/>
          </a:xfrm>
          <a:prstGeom prst="rect">
            <a:avLst/>
          </a:prstGeom>
          <a:noFill/>
          <a:ln>
            <a:noFill/>
          </a:ln>
        </p:spPr>
      </p:pic>
      <p:pic>
        <p:nvPicPr>
          <p:cNvPr id="249" name="Shape 249"/>
          <p:cNvPicPr preferRelativeResize="0"/>
          <p:nvPr/>
        </p:nvPicPr>
        <p:blipFill rotWithShape="1">
          <a:blip r:embed="rId5">
            <a:alphaModFix/>
          </a:blip>
          <a:srcRect/>
          <a:stretch/>
        </p:blipFill>
        <p:spPr>
          <a:xfrm>
            <a:off x="4731873" y="5288760"/>
            <a:ext cx="4038435" cy="1447800"/>
          </a:xfrm>
          <a:prstGeom prst="rect">
            <a:avLst/>
          </a:prstGeom>
          <a:noFill/>
          <a:ln>
            <a:noFill/>
          </a:ln>
        </p:spPr>
      </p:pic>
      <p:sp>
        <p:nvSpPr>
          <p:cNvPr id="250" name="Shape 250"/>
          <p:cNvSpPr/>
          <p:nvPr/>
        </p:nvSpPr>
        <p:spPr>
          <a:xfrm>
            <a:off x="2209800" y="2895600"/>
            <a:ext cx="5181600"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i="1" dirty="0">
                <a:solidFill>
                  <a:schemeClr val="dk1"/>
                </a:solidFill>
                <a:effectLst>
                  <a:outerShdw blurRad="38100" dist="38100" dir="2700000" algn="tl">
                    <a:srgbClr val="000000">
                      <a:alpha val="43137"/>
                    </a:srgbClr>
                  </a:outerShdw>
                </a:effectLst>
                <a:latin typeface="Arial"/>
                <a:ea typeface="Arial"/>
                <a:cs typeface="Arial"/>
                <a:sym typeface="Arial"/>
              </a:rPr>
              <a:t>In partnership with</a:t>
            </a:r>
          </a:p>
        </p:txBody>
      </p:sp>
    </p:spTree>
  </p:cSld>
  <p:clrMapOvr>
    <a:masterClrMapping/>
  </p:clrMapOvr>
  <p:transition spd="slow" advTm="8689">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l="-7998" r="-7999"/>
          </a:stretch>
        </a:blipFill>
        <a:effectLst/>
      </p:bgPr>
    </p:bg>
    <p:spTree>
      <p:nvGrpSpPr>
        <p:cNvPr id="1" name="Shape 110"/>
        <p:cNvGrpSpPr/>
        <p:nvPr/>
      </p:nvGrpSpPr>
      <p:grpSpPr>
        <a:xfrm>
          <a:off x="0" y="0"/>
          <a:ext cx="0" cy="0"/>
          <a:chOff x="0" y="0"/>
          <a:chExt cx="0" cy="0"/>
        </a:xfrm>
      </p:grpSpPr>
      <p:sp>
        <p:nvSpPr>
          <p:cNvPr id="111" name="Shape 111"/>
          <p:cNvSpPr/>
          <p:nvPr/>
        </p:nvSpPr>
        <p:spPr>
          <a:xfrm>
            <a:off x="0" y="5410200"/>
            <a:ext cx="9158785" cy="1447800"/>
          </a:xfrm>
          <a:prstGeom prst="rect">
            <a:avLst/>
          </a:prstGeom>
          <a:solidFill>
            <a:srgbClr val="59315F">
              <a:alpha val="8470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59315F"/>
              </a:solidFill>
              <a:latin typeface="Calibri"/>
              <a:ea typeface="Calibri"/>
              <a:cs typeface="Calibri"/>
              <a:sym typeface="Calibri"/>
            </a:endParaRPr>
          </a:p>
        </p:txBody>
      </p:sp>
      <p:sp>
        <p:nvSpPr>
          <p:cNvPr id="112" name="Shape 112"/>
          <p:cNvSpPr/>
          <p:nvPr/>
        </p:nvSpPr>
        <p:spPr>
          <a:xfrm>
            <a:off x="0" y="5490322"/>
            <a:ext cx="8001000" cy="1287556"/>
          </a:xfrm>
          <a:prstGeom prst="rect">
            <a:avLst/>
          </a:prstGeom>
          <a:noFill/>
          <a:ln>
            <a:noFill/>
          </a:ln>
        </p:spPr>
        <p:txBody>
          <a:bodyPr lIns="91425" tIns="45700" rIns="91425" bIns="45700" anchor="t" anchorCtr="0">
            <a:noAutofit/>
          </a:bodyPr>
          <a:lstStyle/>
          <a:p>
            <a:pPr lvl="0">
              <a:buSzPct val="25000"/>
            </a:pPr>
            <a:r>
              <a:rPr lang="en-US" sz="2500" dirty="0" smtClean="0">
                <a:solidFill>
                  <a:schemeClr val="lt1"/>
                </a:solidFill>
                <a:effectLst>
                  <a:outerShdw blurRad="38100" dist="38100" dir="2700000" algn="tl">
                    <a:srgbClr val="000000">
                      <a:alpha val="43137"/>
                    </a:srgbClr>
                  </a:outerShdw>
                </a:effectLst>
              </a:rPr>
              <a:t>As </a:t>
            </a:r>
            <a:r>
              <a:rPr lang="en-US" sz="2500" dirty="0">
                <a:solidFill>
                  <a:schemeClr val="lt1"/>
                </a:solidFill>
                <a:effectLst>
                  <a:outerShdw blurRad="38100" dist="38100" dir="2700000" algn="tl">
                    <a:srgbClr val="000000">
                      <a:alpha val="43137"/>
                    </a:srgbClr>
                  </a:outerShdw>
                </a:effectLst>
              </a:rPr>
              <a:t>image bearers of God, refugees are reflections of Christ in the world. They are men, women, and children seeking safety and a place to thrive</a:t>
            </a:r>
            <a:endParaRPr lang="en-US" sz="2500" dirty="0">
              <a:solidFill>
                <a:schemeClr val="lt1"/>
              </a:solidFill>
              <a:effectLst>
                <a:outerShdw blurRad="38100" dist="38100" dir="2700000" algn="tl">
                  <a:srgbClr val="000000">
                    <a:alpha val="43137"/>
                  </a:srgbClr>
                </a:outerShdw>
              </a:effectLst>
              <a:latin typeface="Arial"/>
              <a:ea typeface="Arial"/>
              <a:cs typeface="Arial"/>
              <a:sym typeface="Arial"/>
            </a:endParaRPr>
          </a:p>
        </p:txBody>
      </p:sp>
      <p:pic>
        <p:nvPicPr>
          <p:cNvPr id="113" name="Shape 113"/>
          <p:cNvPicPr preferRelativeResize="0"/>
          <p:nvPr/>
        </p:nvPicPr>
        <p:blipFill rotWithShape="1">
          <a:blip r:embed="rId4">
            <a:alphaModFix/>
          </a:blip>
          <a:srcRect/>
          <a:stretch/>
        </p:blipFill>
        <p:spPr>
          <a:xfrm>
            <a:off x="8153400" y="6470241"/>
            <a:ext cx="906210" cy="260522"/>
          </a:xfrm>
          <a:prstGeom prst="rect">
            <a:avLst/>
          </a:prstGeom>
          <a:noFill/>
          <a:ln>
            <a:noFill/>
          </a:ln>
        </p:spPr>
      </p:pic>
    </p:spTree>
  </p:cSld>
  <p:clrMapOvr>
    <a:masterClrMapping/>
  </p:clrMapOvr>
  <p:transition spd="slow" advTm="9543">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l="-5999" r="-5998"/>
          </a:stretch>
        </a:blipFill>
        <a:effectLst/>
      </p:bgPr>
    </p:bg>
    <p:spTree>
      <p:nvGrpSpPr>
        <p:cNvPr id="1" name="Shape 117"/>
        <p:cNvGrpSpPr/>
        <p:nvPr/>
      </p:nvGrpSpPr>
      <p:grpSpPr>
        <a:xfrm>
          <a:off x="0" y="0"/>
          <a:ext cx="0" cy="0"/>
          <a:chOff x="0" y="0"/>
          <a:chExt cx="0" cy="0"/>
        </a:xfrm>
      </p:grpSpPr>
      <p:sp>
        <p:nvSpPr>
          <p:cNvPr id="118" name="Shape 118"/>
          <p:cNvSpPr/>
          <p:nvPr/>
        </p:nvSpPr>
        <p:spPr>
          <a:xfrm>
            <a:off x="0" y="5427260"/>
            <a:ext cx="9158785" cy="1447800"/>
          </a:xfrm>
          <a:prstGeom prst="rect">
            <a:avLst/>
          </a:prstGeom>
          <a:solidFill>
            <a:srgbClr val="59315F">
              <a:alpha val="8470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59315F"/>
              </a:solidFill>
              <a:latin typeface="Calibri"/>
              <a:ea typeface="Calibri"/>
              <a:cs typeface="Calibri"/>
              <a:sym typeface="Calibri"/>
            </a:endParaRPr>
          </a:p>
        </p:txBody>
      </p:sp>
      <p:sp>
        <p:nvSpPr>
          <p:cNvPr id="119" name="Shape 119"/>
          <p:cNvSpPr/>
          <p:nvPr/>
        </p:nvSpPr>
        <p:spPr>
          <a:xfrm>
            <a:off x="7391" y="5550996"/>
            <a:ext cx="8001000" cy="1200329"/>
          </a:xfrm>
          <a:prstGeom prst="rect">
            <a:avLst/>
          </a:prstGeom>
          <a:noFill/>
          <a:ln>
            <a:noFill/>
          </a:ln>
        </p:spPr>
        <p:txBody>
          <a:bodyPr lIns="91425" tIns="45700" rIns="91425" bIns="45700" anchor="t" anchorCtr="0">
            <a:noAutofit/>
          </a:bodyPr>
          <a:lstStyle/>
          <a:p>
            <a:pPr lvl="0">
              <a:buSzPct val="25000"/>
            </a:pPr>
            <a:r>
              <a:rPr lang="en-US" sz="2400" dirty="0" smtClean="0">
                <a:solidFill>
                  <a:schemeClr val="lt1"/>
                </a:solidFill>
                <a:effectLst>
                  <a:outerShdw blurRad="38100" dist="38100" dir="2700000" algn="tl">
                    <a:srgbClr val="000000">
                      <a:alpha val="43137"/>
                    </a:srgbClr>
                  </a:outerShdw>
                </a:effectLst>
              </a:rPr>
              <a:t>Mary, Joseph, and Jesus fled their homeland to </a:t>
            </a:r>
            <a:r>
              <a:rPr lang="en-US" sz="2400" dirty="0">
                <a:solidFill>
                  <a:schemeClr val="lt1"/>
                </a:solidFill>
                <a:effectLst>
                  <a:outerShdw blurRad="38100" dist="38100" dir="2700000" algn="tl">
                    <a:srgbClr val="000000">
                      <a:alpha val="43137"/>
                    </a:srgbClr>
                  </a:outerShdw>
                </a:effectLst>
              </a:rPr>
              <a:t>escape persecution</a:t>
            </a:r>
            <a:r>
              <a:rPr lang="en-US" sz="2400" dirty="0" smtClean="0">
                <a:solidFill>
                  <a:schemeClr val="lt1"/>
                </a:solidFill>
                <a:effectLst>
                  <a:outerShdw blurRad="38100" dist="38100" dir="2700000" algn="tl">
                    <a:srgbClr val="000000">
                      <a:alpha val="43137"/>
                    </a:srgbClr>
                  </a:outerShdw>
                </a:effectLst>
              </a:rPr>
              <a:t>. </a:t>
            </a:r>
            <a:r>
              <a:rPr lang="en-US" sz="2400" dirty="0">
                <a:solidFill>
                  <a:schemeClr val="lt1"/>
                </a:solidFill>
                <a:effectLst>
                  <a:outerShdw blurRad="38100" dist="38100" dir="2700000" algn="tl">
                    <a:srgbClr val="000000">
                      <a:alpha val="43137"/>
                    </a:srgbClr>
                  </a:outerShdw>
                </a:effectLst>
              </a:rPr>
              <a:t>2000 years </a:t>
            </a:r>
            <a:r>
              <a:rPr lang="en-US" sz="2400" dirty="0" smtClean="0">
                <a:solidFill>
                  <a:schemeClr val="lt1"/>
                </a:solidFill>
                <a:effectLst>
                  <a:outerShdw blurRad="38100" dist="38100" dir="2700000" algn="tl">
                    <a:srgbClr val="000000">
                      <a:alpha val="43137"/>
                    </a:srgbClr>
                  </a:outerShdw>
                </a:effectLst>
              </a:rPr>
              <a:t>later, refugees face similar challenges.</a:t>
            </a:r>
            <a:endParaRPr lang="en-US" sz="2400" dirty="0">
              <a:solidFill>
                <a:schemeClr val="lt1"/>
              </a:solidFill>
              <a:effectLst>
                <a:outerShdw blurRad="38100" dist="38100" dir="2700000" algn="tl">
                  <a:srgbClr val="000000">
                    <a:alpha val="43137"/>
                  </a:srgbClr>
                </a:outerShdw>
              </a:effectLst>
              <a:sym typeface="Arial"/>
            </a:endParaRPr>
          </a:p>
        </p:txBody>
      </p:sp>
      <p:pic>
        <p:nvPicPr>
          <p:cNvPr id="120" name="Shape 120"/>
          <p:cNvPicPr preferRelativeResize="0"/>
          <p:nvPr/>
        </p:nvPicPr>
        <p:blipFill rotWithShape="1">
          <a:blip r:embed="rId4">
            <a:alphaModFix/>
          </a:blip>
          <a:srcRect/>
          <a:stretch/>
        </p:blipFill>
        <p:spPr>
          <a:xfrm>
            <a:off x="8153400" y="6470241"/>
            <a:ext cx="906210" cy="260522"/>
          </a:xfrm>
          <a:prstGeom prst="rect">
            <a:avLst/>
          </a:prstGeom>
          <a:noFill/>
          <a:ln>
            <a:noFill/>
          </a:ln>
        </p:spPr>
      </p:pic>
    </p:spTree>
  </p:cSld>
  <p:clrMapOvr>
    <a:masterClrMapping/>
  </p:clrMapOvr>
  <p:transition spd="slow" advTm="936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24"/>
        <p:cNvGrpSpPr/>
        <p:nvPr/>
      </p:nvGrpSpPr>
      <p:grpSpPr>
        <a:xfrm>
          <a:off x="0" y="0"/>
          <a:ext cx="0" cy="0"/>
          <a:chOff x="0" y="0"/>
          <a:chExt cx="0" cy="0"/>
        </a:xfrm>
      </p:grpSpPr>
      <p:sp>
        <p:nvSpPr>
          <p:cNvPr id="125" name="Shape 125"/>
          <p:cNvSpPr/>
          <p:nvPr/>
        </p:nvSpPr>
        <p:spPr>
          <a:xfrm>
            <a:off x="0" y="5427260"/>
            <a:ext cx="9158785" cy="1447800"/>
          </a:xfrm>
          <a:prstGeom prst="rect">
            <a:avLst/>
          </a:prstGeom>
          <a:solidFill>
            <a:srgbClr val="59315F">
              <a:alpha val="8470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59315F"/>
              </a:solidFill>
              <a:latin typeface="Calibri"/>
              <a:ea typeface="Calibri"/>
              <a:cs typeface="Calibri"/>
              <a:sym typeface="Calibri"/>
            </a:endParaRPr>
          </a:p>
        </p:txBody>
      </p:sp>
      <p:sp>
        <p:nvSpPr>
          <p:cNvPr id="126" name="Shape 126"/>
          <p:cNvSpPr/>
          <p:nvPr/>
        </p:nvSpPr>
        <p:spPr>
          <a:xfrm>
            <a:off x="22746" y="5366330"/>
            <a:ext cx="8001000" cy="156966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dirty="0">
                <a:solidFill>
                  <a:schemeClr val="lt1"/>
                </a:solidFill>
                <a:effectLst>
                  <a:outerShdw blurRad="38100" dist="38100" dir="2700000" algn="tl">
                    <a:srgbClr val="000000">
                      <a:alpha val="43137"/>
                    </a:srgbClr>
                  </a:outerShdw>
                </a:effectLst>
                <a:latin typeface="Arial"/>
                <a:ea typeface="Arial"/>
                <a:cs typeface="Arial"/>
                <a:sym typeface="Arial"/>
              </a:rPr>
              <a:t>Society is currently facing the greatest global refugee crisis since the second World War. </a:t>
            </a:r>
          </a:p>
        </p:txBody>
      </p:sp>
      <p:pic>
        <p:nvPicPr>
          <p:cNvPr id="127" name="Shape 127"/>
          <p:cNvPicPr preferRelativeResize="0"/>
          <p:nvPr/>
        </p:nvPicPr>
        <p:blipFill rotWithShape="1">
          <a:blip r:embed="rId4">
            <a:alphaModFix/>
          </a:blip>
          <a:srcRect/>
          <a:stretch/>
        </p:blipFill>
        <p:spPr>
          <a:xfrm>
            <a:off x="8153400" y="6470241"/>
            <a:ext cx="906210" cy="260522"/>
          </a:xfrm>
          <a:prstGeom prst="rect">
            <a:avLst/>
          </a:prstGeom>
          <a:noFill/>
          <a:ln>
            <a:noFill/>
          </a:ln>
        </p:spPr>
      </p:pic>
    </p:spTree>
  </p:cSld>
  <p:clrMapOvr>
    <a:masterClrMapping/>
  </p:clrMapOvr>
  <p:transition spd="slow" advTm="9907">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l="-6998" r="-6999"/>
          </a:stretch>
        </a:blipFill>
        <a:effectLst/>
      </p:bgPr>
    </p:bg>
    <p:spTree>
      <p:nvGrpSpPr>
        <p:cNvPr id="1" name="Shape 132"/>
        <p:cNvGrpSpPr/>
        <p:nvPr/>
      </p:nvGrpSpPr>
      <p:grpSpPr>
        <a:xfrm>
          <a:off x="0" y="0"/>
          <a:ext cx="0" cy="0"/>
          <a:chOff x="0" y="0"/>
          <a:chExt cx="0" cy="0"/>
        </a:xfrm>
      </p:grpSpPr>
      <p:sp>
        <p:nvSpPr>
          <p:cNvPr id="133" name="Shape 133"/>
          <p:cNvSpPr/>
          <p:nvPr/>
        </p:nvSpPr>
        <p:spPr>
          <a:xfrm>
            <a:off x="0" y="5427260"/>
            <a:ext cx="9158785" cy="1447800"/>
          </a:xfrm>
          <a:prstGeom prst="rect">
            <a:avLst/>
          </a:prstGeom>
          <a:solidFill>
            <a:srgbClr val="59315F">
              <a:alpha val="8470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59315F"/>
              </a:solidFill>
              <a:latin typeface="Calibri"/>
              <a:ea typeface="Calibri"/>
              <a:cs typeface="Calibri"/>
              <a:sym typeface="Calibri"/>
            </a:endParaRPr>
          </a:p>
        </p:txBody>
      </p:sp>
      <p:sp>
        <p:nvSpPr>
          <p:cNvPr id="134" name="Shape 134"/>
          <p:cNvSpPr/>
          <p:nvPr/>
        </p:nvSpPr>
        <p:spPr>
          <a:xfrm>
            <a:off x="22746" y="5674107"/>
            <a:ext cx="8001000" cy="95410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dirty="0">
                <a:solidFill>
                  <a:schemeClr val="lt1"/>
                </a:solidFill>
                <a:effectLst>
                  <a:outerShdw blurRad="38100" dist="38100" dir="2700000" algn="tl">
                    <a:srgbClr val="000000">
                      <a:alpha val="43137"/>
                    </a:srgbClr>
                  </a:outerShdw>
                </a:effectLst>
                <a:latin typeface="Arial"/>
                <a:ea typeface="Arial"/>
                <a:cs typeface="Arial"/>
                <a:sym typeface="Arial"/>
              </a:rPr>
              <a:t>Today, there are over 50 million displaced people worldwide, and this number continues to grow.</a:t>
            </a:r>
          </a:p>
        </p:txBody>
      </p:sp>
      <p:pic>
        <p:nvPicPr>
          <p:cNvPr id="135" name="Shape 135"/>
          <p:cNvPicPr preferRelativeResize="0"/>
          <p:nvPr/>
        </p:nvPicPr>
        <p:blipFill rotWithShape="1">
          <a:blip r:embed="rId4">
            <a:alphaModFix/>
          </a:blip>
          <a:srcRect/>
          <a:stretch/>
        </p:blipFill>
        <p:spPr>
          <a:xfrm>
            <a:off x="8153400" y="6470241"/>
            <a:ext cx="906210" cy="260522"/>
          </a:xfrm>
          <a:prstGeom prst="rect">
            <a:avLst/>
          </a:prstGeom>
          <a:noFill/>
          <a:ln>
            <a:noFill/>
          </a:ln>
        </p:spPr>
      </p:pic>
    </p:spTree>
  </p:cSld>
  <p:clrMapOvr>
    <a:masterClrMapping/>
  </p:clrMapOvr>
  <p:transition spd="slow" advTm="10001">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l="-7998" r="-7999"/>
          </a:stretch>
        </a:blipFill>
        <a:effectLst/>
      </p:bgPr>
    </p:bg>
    <p:spTree>
      <p:nvGrpSpPr>
        <p:cNvPr id="1" name="Shape 140"/>
        <p:cNvGrpSpPr/>
        <p:nvPr/>
      </p:nvGrpSpPr>
      <p:grpSpPr>
        <a:xfrm>
          <a:off x="0" y="0"/>
          <a:ext cx="0" cy="0"/>
          <a:chOff x="0" y="0"/>
          <a:chExt cx="0" cy="0"/>
        </a:xfrm>
      </p:grpSpPr>
      <p:sp>
        <p:nvSpPr>
          <p:cNvPr id="141" name="Shape 141"/>
          <p:cNvSpPr/>
          <p:nvPr/>
        </p:nvSpPr>
        <p:spPr>
          <a:xfrm>
            <a:off x="0" y="5427260"/>
            <a:ext cx="9158785" cy="1447800"/>
          </a:xfrm>
          <a:prstGeom prst="rect">
            <a:avLst/>
          </a:prstGeom>
          <a:solidFill>
            <a:srgbClr val="59315F">
              <a:alpha val="8470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59315F"/>
              </a:solidFill>
              <a:latin typeface="Calibri"/>
              <a:ea typeface="Calibri"/>
              <a:cs typeface="Calibri"/>
              <a:sym typeface="Calibri"/>
            </a:endParaRPr>
          </a:p>
        </p:txBody>
      </p:sp>
      <p:sp>
        <p:nvSpPr>
          <p:cNvPr id="142" name="Shape 142"/>
          <p:cNvSpPr/>
          <p:nvPr/>
        </p:nvSpPr>
        <p:spPr>
          <a:xfrm>
            <a:off x="22746" y="5581773"/>
            <a:ext cx="8001000" cy="113877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400" dirty="0">
                <a:solidFill>
                  <a:schemeClr val="lt1"/>
                </a:solidFill>
                <a:effectLst>
                  <a:outerShdw blurRad="38100" dist="38100" dir="2700000" algn="tl">
                    <a:srgbClr val="000000">
                      <a:alpha val="43137"/>
                    </a:srgbClr>
                  </a:outerShdw>
                </a:effectLst>
                <a:latin typeface="Arial"/>
                <a:ea typeface="Arial"/>
                <a:cs typeface="Arial"/>
                <a:sym typeface="Arial"/>
              </a:rPr>
              <a:t>The </a:t>
            </a:r>
            <a:r>
              <a:rPr lang="en-US" sz="3400" dirty="0" smtClean="0">
                <a:solidFill>
                  <a:schemeClr val="lt1"/>
                </a:solidFill>
                <a:effectLst>
                  <a:outerShdw blurRad="38100" dist="38100" dir="2700000" algn="tl">
                    <a:srgbClr val="000000">
                      <a:alpha val="43137"/>
                    </a:srgbClr>
                  </a:outerShdw>
                </a:effectLst>
                <a:latin typeface="Arial"/>
                <a:ea typeface="Arial"/>
                <a:cs typeface="Arial"/>
                <a:sym typeface="Arial"/>
              </a:rPr>
              <a:t>conflicts </a:t>
            </a:r>
            <a:r>
              <a:rPr lang="en-US" sz="3400" dirty="0">
                <a:solidFill>
                  <a:schemeClr val="lt1"/>
                </a:solidFill>
                <a:effectLst>
                  <a:outerShdw blurRad="38100" dist="38100" dir="2700000" algn="tl">
                    <a:srgbClr val="000000">
                      <a:alpha val="43137"/>
                    </a:srgbClr>
                  </a:outerShdw>
                </a:effectLst>
                <a:latin typeface="Arial"/>
                <a:ea typeface="Arial"/>
                <a:cs typeface="Arial"/>
                <a:sym typeface="Arial"/>
              </a:rPr>
              <a:t>in Syria and Iraq </a:t>
            </a:r>
            <a:r>
              <a:rPr lang="en-US" sz="3400" dirty="0" smtClean="0">
                <a:solidFill>
                  <a:schemeClr val="lt1"/>
                </a:solidFill>
                <a:effectLst>
                  <a:outerShdw blurRad="38100" dist="38100" dir="2700000" algn="tl">
                    <a:srgbClr val="000000">
                      <a:alpha val="43137"/>
                    </a:srgbClr>
                  </a:outerShdw>
                </a:effectLst>
                <a:latin typeface="Arial"/>
                <a:ea typeface="Arial"/>
                <a:cs typeface="Arial"/>
                <a:sym typeface="Arial"/>
              </a:rPr>
              <a:t>have </a:t>
            </a:r>
            <a:r>
              <a:rPr lang="en-US" sz="3400" dirty="0">
                <a:solidFill>
                  <a:schemeClr val="lt1"/>
                </a:solidFill>
                <a:effectLst>
                  <a:outerShdw blurRad="38100" dist="38100" dir="2700000" algn="tl">
                    <a:srgbClr val="000000">
                      <a:alpha val="43137"/>
                    </a:srgbClr>
                  </a:outerShdw>
                </a:effectLst>
                <a:latin typeface="Arial"/>
                <a:ea typeface="Arial"/>
                <a:cs typeface="Arial"/>
                <a:sym typeface="Arial"/>
              </a:rPr>
              <a:t>deepened the global refugee crisis. </a:t>
            </a:r>
          </a:p>
        </p:txBody>
      </p:sp>
      <p:pic>
        <p:nvPicPr>
          <p:cNvPr id="143" name="Shape 143"/>
          <p:cNvPicPr preferRelativeResize="0"/>
          <p:nvPr/>
        </p:nvPicPr>
        <p:blipFill rotWithShape="1">
          <a:blip r:embed="rId4">
            <a:alphaModFix/>
          </a:blip>
          <a:srcRect/>
          <a:stretch/>
        </p:blipFill>
        <p:spPr>
          <a:xfrm>
            <a:off x="8153400" y="6470241"/>
            <a:ext cx="906210" cy="260522"/>
          </a:xfrm>
          <a:prstGeom prst="rect">
            <a:avLst/>
          </a:prstGeom>
          <a:noFill/>
          <a:ln>
            <a:noFill/>
          </a:ln>
        </p:spPr>
      </p:pic>
    </p:spTree>
  </p:cSld>
  <p:clrMapOvr>
    <a:masterClrMapping/>
  </p:clrMapOvr>
  <p:transition spd="slow" advTm="7946">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t="-999" b="-999"/>
          </a:stretch>
        </a:blipFill>
        <a:effectLst/>
      </p:bgPr>
    </p:bg>
    <p:spTree>
      <p:nvGrpSpPr>
        <p:cNvPr id="1" name="Shape 148"/>
        <p:cNvGrpSpPr/>
        <p:nvPr/>
      </p:nvGrpSpPr>
      <p:grpSpPr>
        <a:xfrm>
          <a:off x="0" y="0"/>
          <a:ext cx="0" cy="0"/>
          <a:chOff x="0" y="0"/>
          <a:chExt cx="0" cy="0"/>
        </a:xfrm>
      </p:grpSpPr>
      <p:sp>
        <p:nvSpPr>
          <p:cNvPr id="149" name="Shape 149"/>
          <p:cNvSpPr/>
          <p:nvPr/>
        </p:nvSpPr>
        <p:spPr>
          <a:xfrm>
            <a:off x="0" y="5427260"/>
            <a:ext cx="9158785" cy="1447800"/>
          </a:xfrm>
          <a:prstGeom prst="rect">
            <a:avLst/>
          </a:prstGeom>
          <a:solidFill>
            <a:srgbClr val="59315F">
              <a:alpha val="8470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59315F"/>
              </a:solidFill>
              <a:latin typeface="Calibri"/>
              <a:ea typeface="Calibri"/>
              <a:cs typeface="Calibri"/>
              <a:sym typeface="Calibri"/>
            </a:endParaRPr>
          </a:p>
        </p:txBody>
      </p:sp>
      <p:sp>
        <p:nvSpPr>
          <p:cNvPr id="150" name="Shape 150"/>
          <p:cNvSpPr/>
          <p:nvPr/>
        </p:nvSpPr>
        <p:spPr>
          <a:xfrm>
            <a:off x="0" y="5550995"/>
            <a:ext cx="8001000" cy="1200329"/>
          </a:xfrm>
          <a:prstGeom prst="rect">
            <a:avLst/>
          </a:prstGeom>
          <a:noFill/>
          <a:ln>
            <a:noFill/>
          </a:ln>
        </p:spPr>
        <p:txBody>
          <a:bodyPr lIns="91425" tIns="45700" rIns="91425" bIns="45700" anchor="t" anchorCtr="0">
            <a:noAutofit/>
          </a:bodyPr>
          <a:lstStyle/>
          <a:p>
            <a:pPr>
              <a:buSzPct val="25000"/>
            </a:pPr>
            <a:r>
              <a:rPr lang="en-US" sz="2400" dirty="0">
                <a:solidFill>
                  <a:schemeClr val="bg1"/>
                </a:solidFill>
                <a:effectLst>
                  <a:outerShdw blurRad="38100" dist="38100" dir="2700000" algn="tl">
                    <a:srgbClr val="000000">
                      <a:alpha val="43137"/>
                    </a:srgbClr>
                  </a:outerShdw>
                </a:effectLst>
              </a:rPr>
              <a:t>In addition to refugees from Syria and Iraq, </a:t>
            </a:r>
            <a:r>
              <a:rPr lang="en-US" sz="2400" dirty="0" smtClean="0">
                <a:solidFill>
                  <a:schemeClr val="bg1"/>
                </a:solidFill>
                <a:effectLst>
                  <a:outerShdw blurRad="38100" dist="38100" dir="2700000" algn="tl">
                    <a:srgbClr val="000000">
                      <a:alpha val="43137"/>
                    </a:srgbClr>
                  </a:outerShdw>
                </a:effectLst>
              </a:rPr>
              <a:t>people are also fleeing </a:t>
            </a:r>
            <a:r>
              <a:rPr lang="en-US" sz="2400" dirty="0" smtClean="0">
                <a:solidFill>
                  <a:schemeClr val="bg1"/>
                </a:solidFill>
                <a:effectLst>
                  <a:outerShdw blurRad="38100" dist="38100" dir="2700000" algn="tl">
                    <a:srgbClr val="000000">
                      <a:alpha val="43137"/>
                    </a:srgbClr>
                  </a:outerShdw>
                </a:effectLst>
              </a:rPr>
              <a:t>from </a:t>
            </a:r>
            <a:r>
              <a:rPr lang="en-US" sz="2400" dirty="0" smtClean="0">
                <a:solidFill>
                  <a:schemeClr val="bg1"/>
                </a:solidFill>
                <a:effectLst>
                  <a:outerShdw blurRad="38100" dist="38100" dir="2700000" algn="tl">
                    <a:srgbClr val="000000">
                      <a:alpha val="43137"/>
                    </a:srgbClr>
                  </a:outerShdw>
                </a:effectLst>
                <a:sym typeface="Arial"/>
              </a:rPr>
              <a:t>many </a:t>
            </a:r>
            <a:r>
              <a:rPr lang="en-US" sz="2400" dirty="0">
                <a:solidFill>
                  <a:schemeClr val="bg1"/>
                </a:solidFill>
                <a:effectLst>
                  <a:outerShdw blurRad="38100" dist="38100" dir="2700000" algn="tl">
                    <a:srgbClr val="000000">
                      <a:alpha val="43137"/>
                    </a:srgbClr>
                  </a:outerShdw>
                </a:effectLst>
                <a:sym typeface="Arial"/>
              </a:rPr>
              <a:t>countries such as Myanmar, Pakistan, </a:t>
            </a:r>
            <a:r>
              <a:rPr lang="en-US" sz="2400" dirty="0" smtClean="0">
                <a:solidFill>
                  <a:schemeClr val="bg1"/>
                </a:solidFill>
                <a:effectLst>
                  <a:outerShdw blurRad="38100" dist="38100" dir="2700000" algn="tl">
                    <a:srgbClr val="000000">
                      <a:alpha val="43137"/>
                    </a:srgbClr>
                  </a:outerShdw>
                </a:effectLst>
                <a:sym typeface="Arial"/>
              </a:rPr>
              <a:t>Eritrea </a:t>
            </a:r>
            <a:r>
              <a:rPr lang="en-US" sz="2400" dirty="0">
                <a:solidFill>
                  <a:schemeClr val="bg1"/>
                </a:solidFill>
                <a:effectLst>
                  <a:outerShdw blurRad="38100" dist="38100" dir="2700000" algn="tl">
                    <a:srgbClr val="000000">
                      <a:alpha val="43137"/>
                    </a:srgbClr>
                  </a:outerShdw>
                </a:effectLst>
                <a:sym typeface="Arial"/>
              </a:rPr>
              <a:t>and Sudan. </a:t>
            </a:r>
          </a:p>
        </p:txBody>
      </p:sp>
      <p:pic>
        <p:nvPicPr>
          <p:cNvPr id="151" name="Shape 151"/>
          <p:cNvPicPr preferRelativeResize="0"/>
          <p:nvPr/>
        </p:nvPicPr>
        <p:blipFill rotWithShape="1">
          <a:blip r:embed="rId4">
            <a:alphaModFix/>
          </a:blip>
          <a:srcRect/>
          <a:stretch/>
        </p:blipFill>
        <p:spPr>
          <a:xfrm>
            <a:off x="8153400" y="6470241"/>
            <a:ext cx="906210" cy="260522"/>
          </a:xfrm>
          <a:prstGeom prst="rect">
            <a:avLst/>
          </a:prstGeom>
          <a:noFill/>
          <a:ln>
            <a:noFill/>
          </a:ln>
        </p:spPr>
      </p:pic>
    </p:spTree>
  </p:cSld>
  <p:clrMapOvr>
    <a:masterClrMapping/>
  </p:clrMapOvr>
  <p:transition spd="slow" advTm="8959">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l="-5999" r="-5998"/>
          </a:stretch>
        </a:blipFill>
        <a:effectLst/>
      </p:bgPr>
    </p:bg>
    <p:spTree>
      <p:nvGrpSpPr>
        <p:cNvPr id="1" name="Shape 156"/>
        <p:cNvGrpSpPr/>
        <p:nvPr/>
      </p:nvGrpSpPr>
      <p:grpSpPr>
        <a:xfrm>
          <a:off x="0" y="0"/>
          <a:ext cx="0" cy="0"/>
          <a:chOff x="0" y="0"/>
          <a:chExt cx="0" cy="0"/>
        </a:xfrm>
      </p:grpSpPr>
      <p:sp>
        <p:nvSpPr>
          <p:cNvPr id="157" name="Shape 157"/>
          <p:cNvSpPr/>
          <p:nvPr/>
        </p:nvSpPr>
        <p:spPr>
          <a:xfrm>
            <a:off x="0" y="5427260"/>
            <a:ext cx="9158785" cy="1447800"/>
          </a:xfrm>
          <a:prstGeom prst="rect">
            <a:avLst/>
          </a:prstGeom>
          <a:solidFill>
            <a:srgbClr val="59315F">
              <a:alpha val="84705"/>
            </a:srgbClr>
          </a:solidFill>
          <a:ln>
            <a:noFill/>
          </a:ln>
        </p:spPr>
        <p:txBody>
          <a:bodyPr lIns="91425" tIns="45700" rIns="91425" bIns="45700" anchor="ctr" anchorCtr="0">
            <a:noAutofit/>
          </a:bodyPr>
          <a:lstStyle/>
          <a:p>
            <a:pPr marL="0" marR="0" lvl="0" indent="0" algn="ctr" rtl="0">
              <a:spcBef>
                <a:spcPts val="0"/>
              </a:spcBef>
              <a:buNone/>
            </a:pPr>
            <a:endParaRPr sz="1800">
              <a:solidFill>
                <a:srgbClr val="59315F"/>
              </a:solidFill>
              <a:latin typeface="Calibri"/>
              <a:ea typeface="Calibri"/>
              <a:cs typeface="Calibri"/>
              <a:sym typeface="Calibri"/>
            </a:endParaRPr>
          </a:p>
        </p:txBody>
      </p:sp>
      <p:sp>
        <p:nvSpPr>
          <p:cNvPr id="158" name="Shape 158"/>
          <p:cNvSpPr/>
          <p:nvPr/>
        </p:nvSpPr>
        <p:spPr>
          <a:xfrm>
            <a:off x="-5367" y="5643329"/>
            <a:ext cx="8001000" cy="101566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dirty="0">
                <a:solidFill>
                  <a:schemeClr val="lt1"/>
                </a:solidFill>
                <a:effectLst>
                  <a:outerShdw blurRad="38100" dist="38100" dir="2700000" algn="tl">
                    <a:srgbClr val="000000">
                      <a:alpha val="43137"/>
                    </a:srgbClr>
                  </a:outerShdw>
                </a:effectLst>
                <a:latin typeface="Arial"/>
                <a:ea typeface="Arial"/>
                <a:cs typeface="Arial"/>
                <a:sym typeface="Arial"/>
              </a:rPr>
              <a:t>World </a:t>
            </a:r>
            <a:r>
              <a:rPr lang="en-US" sz="2000" dirty="0" err="1">
                <a:solidFill>
                  <a:schemeClr val="lt1"/>
                </a:solidFill>
                <a:effectLst>
                  <a:outerShdw blurRad="38100" dist="38100" dir="2700000" algn="tl">
                    <a:srgbClr val="000000">
                      <a:alpha val="43137"/>
                    </a:srgbClr>
                  </a:outerShdw>
                </a:effectLst>
                <a:latin typeface="Arial"/>
                <a:ea typeface="Arial"/>
                <a:cs typeface="Arial"/>
                <a:sym typeface="Arial"/>
              </a:rPr>
              <a:t>Renew’s</a:t>
            </a:r>
            <a:r>
              <a:rPr lang="en-US" sz="2000" dirty="0">
                <a:solidFill>
                  <a:schemeClr val="lt1"/>
                </a:solidFill>
                <a:effectLst>
                  <a:outerShdw blurRad="38100" dist="38100" dir="2700000" algn="tl">
                    <a:srgbClr val="000000">
                      <a:alpha val="43137"/>
                    </a:srgbClr>
                  </a:outerShdw>
                </a:effectLst>
                <a:latin typeface="Arial"/>
                <a:ea typeface="Arial"/>
                <a:cs typeface="Arial"/>
                <a:sym typeface="Arial"/>
              </a:rPr>
              <a:t> Refugee Office is receiving and responding to the many inquiries about refugee sponsorship from CRC churches, other denominations, and from the general public across </a:t>
            </a:r>
            <a:r>
              <a:rPr lang="en-US" sz="2000" dirty="0" smtClean="0">
                <a:solidFill>
                  <a:schemeClr val="lt1"/>
                </a:solidFill>
                <a:effectLst>
                  <a:outerShdw blurRad="38100" dist="38100" dir="2700000" algn="tl">
                    <a:srgbClr val="000000">
                      <a:alpha val="43137"/>
                    </a:srgbClr>
                  </a:outerShdw>
                </a:effectLst>
                <a:latin typeface="Arial"/>
                <a:ea typeface="Arial"/>
                <a:cs typeface="Arial"/>
                <a:sym typeface="Arial"/>
              </a:rPr>
              <a:t>Canada.</a:t>
            </a:r>
            <a:endParaRPr lang="en-US" sz="2000" dirty="0">
              <a:solidFill>
                <a:schemeClr val="lt1"/>
              </a:solidFill>
              <a:effectLst>
                <a:outerShdw blurRad="38100" dist="38100" dir="2700000" algn="tl">
                  <a:srgbClr val="000000">
                    <a:alpha val="43137"/>
                  </a:srgbClr>
                </a:outerShdw>
              </a:effectLst>
              <a:latin typeface="Arial"/>
              <a:ea typeface="Arial"/>
              <a:cs typeface="Arial"/>
              <a:sym typeface="Arial"/>
            </a:endParaRPr>
          </a:p>
        </p:txBody>
      </p:sp>
      <p:pic>
        <p:nvPicPr>
          <p:cNvPr id="159" name="Shape 159"/>
          <p:cNvPicPr preferRelativeResize="0"/>
          <p:nvPr/>
        </p:nvPicPr>
        <p:blipFill rotWithShape="1">
          <a:blip r:embed="rId4">
            <a:alphaModFix/>
          </a:blip>
          <a:srcRect/>
          <a:stretch/>
        </p:blipFill>
        <p:spPr>
          <a:xfrm>
            <a:off x="8153400" y="6470241"/>
            <a:ext cx="906210" cy="260522"/>
          </a:xfrm>
          <a:prstGeom prst="rect">
            <a:avLst/>
          </a:prstGeom>
          <a:noFill/>
          <a:ln>
            <a:noFill/>
          </a:ln>
        </p:spPr>
      </p:pic>
    </p:spTree>
  </p:cSld>
  <p:clrMapOvr>
    <a:masterClrMapping/>
  </p:clrMapOvr>
  <p:transition spd="slow" advTm="10718">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317</TotalTime>
  <Words>495</Words>
  <Application>Microsoft Office PowerPoint</Application>
  <PresentationFormat>On-screen Show (4:3)</PresentationFormat>
  <Paragraphs>36</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Refugee Sunday 2016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Refugee Sunday 2016</dc:title>
  <dc:creator>Cameron Phillips</dc:creator>
  <cp:lastModifiedBy>Cameron Phillips</cp:lastModifiedBy>
  <cp:revision>19</cp:revision>
  <dcterms:modified xsi:type="dcterms:W3CDTF">2016-03-09T16:29:41Z</dcterms:modified>
</cp:coreProperties>
</file>